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9D_E592846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5" r:id="rId1"/>
    <p:sldMasterId id="2147483678" r:id="rId2"/>
  </p:sldMasterIdLst>
  <p:notesMasterIdLst>
    <p:notesMasterId r:id="rId31"/>
  </p:notesMasterIdLst>
  <p:sldIdLst>
    <p:sldId id="395" r:id="rId3"/>
    <p:sldId id="434" r:id="rId4"/>
    <p:sldId id="411" r:id="rId5"/>
    <p:sldId id="435" r:id="rId6"/>
    <p:sldId id="413" r:id="rId7"/>
    <p:sldId id="426" r:id="rId8"/>
    <p:sldId id="425" r:id="rId9"/>
    <p:sldId id="409" r:id="rId10"/>
    <p:sldId id="427" r:id="rId11"/>
    <p:sldId id="410" r:id="rId12"/>
    <p:sldId id="428" r:id="rId13"/>
    <p:sldId id="414" r:id="rId14"/>
    <p:sldId id="415" r:id="rId15"/>
    <p:sldId id="408" r:id="rId16"/>
    <p:sldId id="416" r:id="rId17"/>
    <p:sldId id="417" r:id="rId18"/>
    <p:sldId id="429" r:id="rId19"/>
    <p:sldId id="418" r:id="rId20"/>
    <p:sldId id="430" r:id="rId21"/>
    <p:sldId id="431" r:id="rId22"/>
    <p:sldId id="419" r:id="rId23"/>
    <p:sldId id="420" r:id="rId24"/>
    <p:sldId id="421" r:id="rId25"/>
    <p:sldId id="432" r:id="rId26"/>
    <p:sldId id="422" r:id="rId27"/>
    <p:sldId id="433" r:id="rId28"/>
    <p:sldId id="423" r:id="rId29"/>
    <p:sldId id="424" r:id="rId30"/>
  </p:sldIdLst>
  <p:sldSz cx="9144000" cy="6858000" type="screen4x3"/>
  <p:notesSz cx="6881813" cy="9296400"/>
  <p:custDataLst>
    <p:tags r:id="rId32"/>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59">
          <p15:clr>
            <a:srgbClr val="A4A3A4"/>
          </p15:clr>
        </p15:guide>
        <p15:guide id="2" pos="145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80D0FC-445F-BA14-880B-00FEA5AD1BE3}" name="Hefflinger, Patrick (CONTR)" initials="HP(" userId="S::Patrick.Hefflinger@em.doe.gov::5d04db57-ec54-471d-9d09-e4aef54256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tchma7" initials="mmj" lastIdx="1" clrIdx="0"/>
  <p:cmAuthor id="1" name="Rodriguez, Cheryl" initials="RC" lastIdx="9" clrIdx="1">
    <p:extLst>
      <p:ext uri="{19B8F6BF-5375-455C-9EA6-DF929625EA0E}">
        <p15:presenceInfo xmlns:p15="http://schemas.microsoft.com/office/powerpoint/2012/main" userId="S-1-5-21-2844929807-1687724802-988633214-111182" providerId="AD"/>
      </p:ext>
    </p:extLst>
  </p:cmAuthor>
  <p:cmAuthor id="2" name="Kathryn M. Keenan" initials="KMK" lastIdx="18" clrIdx="2">
    <p:extLst>
      <p:ext uri="{19B8F6BF-5375-455C-9EA6-DF929625EA0E}">
        <p15:presenceInfo xmlns:p15="http://schemas.microsoft.com/office/powerpoint/2012/main" userId="Kathryn M. Keenan" providerId="None"/>
      </p:ext>
    </p:extLst>
  </p:cmAuthor>
  <p:cmAuthor id="3" name="Karly B. Rodriguez" initials="KBR" lastIdx="9" clrIdx="3">
    <p:extLst>
      <p:ext uri="{19B8F6BF-5375-455C-9EA6-DF929625EA0E}">
        <p15:presenceInfo xmlns:p15="http://schemas.microsoft.com/office/powerpoint/2012/main" userId="S-1-5-21-95220007-3361378986-4287871161-38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A666E"/>
    <a:srgbClr val="215968"/>
    <a:srgbClr val="8DEBAC"/>
    <a:srgbClr val="BC596A"/>
    <a:srgbClr val="4B5F89"/>
    <a:srgbClr val="6E86D4"/>
    <a:srgbClr val="5F83D3"/>
    <a:srgbClr val="FF9F00"/>
    <a:srgbClr val="00A7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77104" autoAdjust="0"/>
  </p:normalViewPr>
  <p:slideViewPr>
    <p:cSldViewPr snapToGrid="0">
      <p:cViewPr varScale="1">
        <p:scale>
          <a:sx n="113" d="100"/>
          <a:sy n="113" d="100"/>
        </p:scale>
        <p:origin x="1656" y="84"/>
      </p:cViewPr>
      <p:guideLst>
        <p:guide orient="horz" pos="2159"/>
        <p:guide pos="1452"/>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18"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modernComment_19D_E5928469.xml><?xml version="1.0" encoding="utf-8"?>
<p188:cmLst xmlns:a="http://schemas.openxmlformats.org/drawingml/2006/main" xmlns:r="http://schemas.openxmlformats.org/officeDocument/2006/relationships" xmlns:p188="http://schemas.microsoft.com/office/powerpoint/2018/8/main">
  <p188:cm id="{97BC18D6-044E-4BA3-A814-2FFF9F8BE0D1}" authorId="{F680D0FC-445F-BA14-880B-00FEA5AD1BE3}" created="2022-11-04T17:22:31.089">
    <ac:txMkLst xmlns:ac="http://schemas.microsoft.com/office/drawing/2013/main/command">
      <pc:docMk xmlns:pc="http://schemas.microsoft.com/office/powerpoint/2013/main/command"/>
      <pc:sldMk xmlns:pc="http://schemas.microsoft.com/office/powerpoint/2013/main/command" cId="3851584617" sldId="413"/>
      <ac:spMk id="2" creationId="{00000000-0000-0000-0000-000000000000}"/>
      <ac:txMk cp="78" len="88">
        <ac:context len="935" hash="644954707"/>
      </ac:txMk>
    </ac:txMkLst>
    <p188:pos x="8445173" y="1008846"/>
    <p188:txBody>
      <a:bodyPr/>
      <a:lstStyle/>
      <a:p>
        <a:r>
          <a:rPr lang="en-US"/>
          <a:t>This bullet does not make sense. If they have never been exposed than it should read "POCs have not been exposed to storm water in the past and are not expected to be in the future". 
If you say they were not exposed, you cannot say they will no longer be exposed. </a:t>
        </a:r>
      </a:p>
    </p188:txBody>
  </p188:cm>
  <p188:cm id="{6EC8C654-1602-411F-8291-ED321D38BCE5}" authorId="{F680D0FC-445F-BA14-880B-00FEA5AD1BE3}" created="2022-11-04T17:24:06.237">
    <ac:txMkLst xmlns:ac="http://schemas.microsoft.com/office/drawing/2013/main/command">
      <pc:docMk xmlns:pc="http://schemas.microsoft.com/office/powerpoint/2013/main/command"/>
      <pc:sldMk xmlns:pc="http://schemas.microsoft.com/office/powerpoint/2013/main/command" cId="3851584617" sldId="413"/>
      <ac:spMk id="2" creationId="{00000000-0000-0000-0000-000000000000}"/>
      <ac:txMk cp="167" len="138">
        <ac:context len="935" hash="644954707"/>
      </ac:txMk>
    </ac:txMkLst>
    <p188:pos x="8269809" y="1672726"/>
    <p188:txBody>
      <a:bodyPr/>
      <a:lstStyle/>
      <a:p>
        <a:r>
          <a:rPr lang="en-US"/>
          <a:t>Current phrasing is awkward. Suggested rewording below: 
"After the installation of permanent control measures, no remaining industrial materials have been exposed to storm water"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defRPr sz="1100" smtClean="0">
                <a:latin typeface="Arial" charset="0"/>
              </a:defRPr>
            </a:lvl1pPr>
          </a:lstStyle>
          <a:p>
            <a:pPr>
              <a:defRPr/>
            </a:pPr>
            <a:endParaRPr lang="en-US" dirty="0"/>
          </a:p>
        </p:txBody>
      </p:sp>
      <p:sp>
        <p:nvSpPr>
          <p:cNvPr id="125955"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lvl1pPr algn="r">
              <a:defRPr sz="1100" smtClean="0">
                <a:latin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17600" y="695325"/>
            <a:ext cx="4648200" cy="348615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8182" y="4415791"/>
            <a:ext cx="5505450" cy="4183380"/>
          </a:xfrm>
          <a:prstGeom prst="rect">
            <a:avLst/>
          </a:prstGeom>
          <a:noFill/>
          <a:ln w="9525">
            <a:noFill/>
            <a:miter lim="800000"/>
            <a:headEnd/>
            <a:tailEnd/>
          </a:ln>
          <a:effectLst/>
        </p:spPr>
        <p:txBody>
          <a:bodyPr vert="horz" wrap="square" lIns="93137" tIns="46568" rIns="93137" bIns="465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6"/>
          <p:cNvSpPr>
            <a:spLocks noGrp="1" noChangeArrowheads="1"/>
          </p:cNvSpPr>
          <p:nvPr>
            <p:ph type="ftr" sz="quarter" idx="4"/>
          </p:nvPr>
        </p:nvSpPr>
        <p:spPr bwMode="auto">
          <a:xfrm>
            <a:off x="0"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defRPr sz="1100" smtClean="0">
                <a:latin typeface="Arial" charset="0"/>
              </a:defRPr>
            </a:lvl1pPr>
          </a:lstStyle>
          <a:p>
            <a:pPr>
              <a:defRPr/>
            </a:pPr>
            <a:endParaRPr lang="en-US" dirty="0"/>
          </a:p>
        </p:txBody>
      </p:sp>
      <p:sp>
        <p:nvSpPr>
          <p:cNvPr id="125959"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3137" tIns="46568" rIns="93137" bIns="46568" numCol="1" anchor="b" anchorCtr="0" compatLnSpc="1">
            <a:prstTxWarp prst="textNoShape">
              <a:avLst/>
            </a:prstTxWarp>
          </a:bodyPr>
          <a:lstStyle>
            <a:lvl1pPr algn="r">
              <a:defRPr sz="1100" smtClean="0">
                <a:latin typeface="Arial" charset="0"/>
              </a:defRPr>
            </a:lvl1pPr>
          </a:lstStyle>
          <a:p>
            <a:pPr>
              <a:defRPr/>
            </a:pPr>
            <a:fld id="{6C2B205D-311F-449C-BC2F-DB011333AA54}" type="slidenum">
              <a:rPr lang="en-US"/>
              <a:pPr>
                <a:defRPr/>
              </a:pPr>
              <a:t>‹#›</a:t>
            </a:fld>
            <a:endParaRPr lang="en-US" dirty="0"/>
          </a:p>
        </p:txBody>
      </p:sp>
    </p:spTree>
    <p:extLst>
      <p:ext uri="{BB962C8B-B14F-4D97-AF65-F5344CB8AC3E}">
        <p14:creationId xmlns:p14="http://schemas.microsoft.com/office/powerpoint/2010/main" val="3359646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338119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There is no data available for 16-010(c) or 16-010(d).</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Decision-level data for SWMU 16-028(a) consists of results from samples collected in 1995 and 1997. The 2006 investigation work plan concluded the nature and extent of contamination was not defined and additional sampling is recommended. </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Investigations at the Sites monitored by CDV-SMA-2.5 is not complete.</a:t>
            </a:r>
            <a:r>
              <a:rPr lang="en-US" sz="1200" kern="1200" baseline="0" dirty="0">
                <a:solidFill>
                  <a:schemeClr val="tx1"/>
                </a:solidFill>
                <a:effectLst/>
                <a:latin typeface="Arial" charset="0"/>
                <a:ea typeface="+mn-ea"/>
                <a:cs typeface="Arial" charset="0"/>
              </a:rPr>
              <a:t> Deletion is not an option until soil sampling is completed for all Sites within an SMA. </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18</a:t>
            </a:fld>
            <a:endParaRPr lang="en-US" dirty="0"/>
          </a:p>
        </p:txBody>
      </p:sp>
    </p:spTree>
    <p:extLst>
      <p:ext uri="{BB962C8B-B14F-4D97-AF65-F5344CB8AC3E}">
        <p14:creationId xmlns:p14="http://schemas.microsoft.com/office/powerpoint/2010/main" val="293380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There is no data available for 16-010(c) or 16-010(d).</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Decision-level data for SWMU 16-028(a) consists of results from samples collected in 1995 and 1997. The 2006 investigation work plan concluded the nature and extent of contamination was not defined and additional sampling is recommended. </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Investigations at the Sites monitored by CDV-SMA-2.5 is not complete.</a:t>
            </a:r>
            <a:r>
              <a:rPr lang="en-US" sz="1200" kern="1200" baseline="0" dirty="0">
                <a:solidFill>
                  <a:schemeClr val="tx1"/>
                </a:solidFill>
                <a:effectLst/>
                <a:latin typeface="Arial" charset="0"/>
                <a:ea typeface="+mn-ea"/>
                <a:cs typeface="Arial" charset="0"/>
              </a:rPr>
              <a:t> Deletion is not an option until soil sampling is completed for all Sites within an SMA. </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19</a:t>
            </a:fld>
            <a:endParaRPr lang="en-US" dirty="0"/>
          </a:p>
        </p:txBody>
      </p:sp>
    </p:spTree>
    <p:extLst>
      <p:ext uri="{BB962C8B-B14F-4D97-AF65-F5344CB8AC3E}">
        <p14:creationId xmlns:p14="http://schemas.microsoft.com/office/powerpoint/2010/main" val="235181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There is no data available for 16-010(c) or 16-010(d).</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Decision-level data for SWMU 16-028(a) consists of results from samples collected in 1995 and 1997. The 2006 investigation work plan concluded the nature and extent of contamination was not defined and additional sampling is recommended. </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Investigations at the Sites monitored by CDV-SMA-2.5 is not complete.</a:t>
            </a:r>
            <a:r>
              <a:rPr lang="en-US" sz="1200" kern="1200" baseline="0" dirty="0">
                <a:solidFill>
                  <a:schemeClr val="tx1"/>
                </a:solidFill>
                <a:effectLst/>
                <a:latin typeface="Arial" charset="0"/>
                <a:ea typeface="+mn-ea"/>
                <a:cs typeface="Arial" charset="0"/>
              </a:rPr>
              <a:t> Deletion is not an option until soil sampling is completed for all Sites within an SMA. </a:t>
            </a:r>
            <a:endParaRPr lang="en-US" sz="1200" kern="1200" dirty="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20</a:t>
            </a:fld>
            <a:endParaRPr lang="en-US" dirty="0"/>
          </a:p>
        </p:txBody>
      </p:sp>
    </p:spTree>
    <p:extLst>
      <p:ext uri="{BB962C8B-B14F-4D97-AF65-F5344CB8AC3E}">
        <p14:creationId xmlns:p14="http://schemas.microsoft.com/office/powerpoint/2010/main" val="354833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Arial" charset="0"/>
              </a:rPr>
              <a:t>05-001(b) (no date)</a:t>
            </a:r>
          </a:p>
          <a:p>
            <a:r>
              <a:rPr lang="en-US" sz="1200" kern="1200" dirty="0">
                <a:solidFill>
                  <a:schemeClr val="tx1"/>
                </a:solidFill>
                <a:effectLst/>
                <a:latin typeface="Arial" charset="0"/>
                <a:ea typeface="+mn-ea"/>
                <a:cs typeface="Arial" charset="0"/>
              </a:rPr>
              <a:t>SWMU 05-001(b) is a former steel barricade firing pit, designated No.2 (structure 05-15). The pit was constructed in 1944 and was taken out of service in 1959. Experimental shots were set up at the site and fired on open ground. As debris accumulated, a bulldozer cleared the pit area by pushing scrap and debris north to the edge of Mortandad Canyon. The shrapnel zone included the canyon sides, canyon bottom, and about 200 ft around the firing pits. </a:t>
            </a:r>
          </a:p>
          <a:p>
            <a:r>
              <a:rPr lang="en-US" sz="1200" kern="1200" dirty="0">
                <a:solidFill>
                  <a:schemeClr val="tx1"/>
                </a:solidFill>
                <a:effectLst/>
                <a:latin typeface="Arial" charset="0"/>
                <a:ea typeface="+mn-ea"/>
                <a:cs typeface="Arial" charset="0"/>
              </a:rPr>
              <a:t>During 1985 D&amp;D activities, the firing pit was removed, and  uranium contamination was found in the soil to a depth of 15 ft. The area was decontaminated and backfilled with clean soil. </a:t>
            </a:r>
          </a:p>
          <a:p>
            <a:r>
              <a:rPr lang="en-US" sz="1200" b="1" kern="1200" dirty="0">
                <a:solidFill>
                  <a:schemeClr val="tx1"/>
                </a:solidFill>
                <a:effectLst/>
                <a:latin typeface="Arial" charset="0"/>
                <a:ea typeface="+mn-ea"/>
                <a:cs typeface="Arial" charset="0"/>
              </a:rPr>
              <a:t>05-002 (no date)</a:t>
            </a:r>
          </a:p>
          <a:p>
            <a:r>
              <a:rPr lang="en-US" sz="1200" kern="1200" dirty="0">
                <a:solidFill>
                  <a:schemeClr val="tx1"/>
                </a:solidFill>
                <a:effectLst/>
                <a:latin typeface="Arial" charset="0"/>
                <a:ea typeface="+mn-ea"/>
                <a:cs typeface="Arial" charset="0"/>
              </a:rPr>
              <a:t>SWMU 05-002 is a canyon-side disposal site associated with firing pits 1 and 2 [SWMUs 05-001(a) and 05-001(b)]. This Site was used extensively for 3 yr. As debris from experimental shots at the firing pits accumulated, a bulldozer was used to push the debris northward to the edge of Mortandad Canyon. The debris zone extended to the canyon bottom. </a:t>
            </a:r>
          </a:p>
          <a:p>
            <a:r>
              <a:rPr lang="en-US" sz="1200" kern="1200" dirty="0">
                <a:solidFill>
                  <a:schemeClr val="tx1"/>
                </a:solidFill>
                <a:effectLst/>
                <a:latin typeface="Arial" charset="0"/>
                <a:ea typeface="+mn-ea"/>
                <a:cs typeface="Arial" charset="0"/>
              </a:rPr>
              <a:t>Waste potentially disposed of at this Site included shot debris, cables, wire, and trace amounts of lead, uranium, beryllium, cadmium, and uranium-contaminated aluminum or steel. A 1976 radiation study showed contamination. During the 1985 LASCP cleanup effort, all debris present at the Site was removed from SWMU 05-002. </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23</a:t>
            </a:fld>
            <a:endParaRPr lang="en-US" dirty="0"/>
          </a:p>
        </p:txBody>
      </p:sp>
    </p:spTree>
    <p:extLst>
      <p:ext uri="{BB962C8B-B14F-4D97-AF65-F5344CB8AC3E}">
        <p14:creationId xmlns:p14="http://schemas.microsoft.com/office/powerpoint/2010/main" val="375720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24</a:t>
            </a:fld>
            <a:endParaRPr lang="en-US" dirty="0"/>
          </a:p>
        </p:txBody>
      </p:sp>
    </p:spTree>
    <p:extLst>
      <p:ext uri="{BB962C8B-B14F-4D97-AF65-F5344CB8AC3E}">
        <p14:creationId xmlns:p14="http://schemas.microsoft.com/office/powerpoint/2010/main" val="246617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Copper exceeded the TAL and BTV initiating</a:t>
            </a:r>
            <a:r>
              <a:rPr lang="en-US" baseline="0" dirty="0"/>
              <a:t> corrective action. </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27</a:t>
            </a:fld>
            <a:endParaRPr lang="en-US" dirty="0"/>
          </a:p>
        </p:txBody>
      </p:sp>
    </p:spTree>
    <p:extLst>
      <p:ext uri="{BB962C8B-B14F-4D97-AF65-F5344CB8AC3E}">
        <p14:creationId xmlns:p14="http://schemas.microsoft.com/office/powerpoint/2010/main" val="267494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dirty="0"/>
              <a:t>Corrective action determinations include:</a:t>
            </a:r>
          </a:p>
          <a:p>
            <a:pPr marL="742950" lvl="1" indent="-342900">
              <a:buFont typeface="Arial" panose="020B0604020202020204" pitchFamily="34" charset="0"/>
              <a:buChar char="•"/>
            </a:pPr>
            <a:r>
              <a:rPr lang="en-US" sz="2000" dirty="0"/>
              <a:t>Volume of water currently retained and the potential to retain additional water,</a:t>
            </a:r>
          </a:p>
          <a:p>
            <a:pPr marL="857250" lvl="1" indent="-457200">
              <a:buFont typeface="Arial" panose="020B0604020202020204" pitchFamily="34" charset="0"/>
              <a:buChar char="•"/>
            </a:pPr>
            <a:r>
              <a:rPr lang="en-US" sz="2000" dirty="0"/>
              <a:t>Physical limitations of control measure installation,</a:t>
            </a:r>
          </a:p>
          <a:p>
            <a:pPr marL="857250" lvl="1" indent="-457200">
              <a:buFont typeface="Arial" panose="020B0604020202020204" pitchFamily="34" charset="0"/>
              <a:buChar char="•"/>
            </a:pPr>
            <a:r>
              <a:rPr lang="en-US" sz="2000" dirty="0"/>
              <a:t>Evaluation of predicted water quality improvements, or</a:t>
            </a:r>
          </a:p>
          <a:p>
            <a:pPr marL="857250" lvl="1" indent="-457200">
              <a:buFont typeface="Arial" panose="020B0604020202020204" pitchFamily="34" charset="0"/>
              <a:buChar char="•"/>
            </a:pPr>
            <a:r>
              <a:rPr lang="en-US" sz="2000" dirty="0"/>
              <a:t>Distribution of contaminants in soil and predicted efficacy of any soil removal</a:t>
            </a:r>
          </a:p>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7</a:t>
            </a:fld>
            <a:endParaRPr lang="en-US" dirty="0"/>
          </a:p>
        </p:txBody>
      </p:sp>
    </p:spTree>
    <p:extLst>
      <p:ext uri="{BB962C8B-B14F-4D97-AF65-F5344CB8AC3E}">
        <p14:creationId xmlns:p14="http://schemas.microsoft.com/office/powerpoint/2010/main" val="179398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SWMU 03-055(c) is an outfall and associated storm drain located north of the fire station (building 03-41) in the northeast corner of TA-03. Stormwater is channeled toward Los Alamos Canyon through a galvanized CMP to the SWMU 03-055(c) outfall. From the early 1960s until 1991, floor drains in the fire station (building 03-41) were tied into the SWMU 03-055(c) storm drain. In 1992, the fire station floor drains were rerouted to the TA-03 sanitary sewer system. Currently, the storm drain collects and channels only stormwater runoff from parking lots located in the northern portion of TA-03 to the SWMU 03-055(c) outfall. The site is currently an undeveloped wooded area north of fire station 03-41 on DOE property.</a:t>
            </a:r>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8</a:t>
            </a:fld>
            <a:endParaRPr lang="en-US" dirty="0"/>
          </a:p>
        </p:txBody>
      </p:sp>
    </p:spTree>
    <p:extLst>
      <p:ext uri="{BB962C8B-B14F-4D97-AF65-F5344CB8AC3E}">
        <p14:creationId xmlns:p14="http://schemas.microsoft.com/office/powerpoint/2010/main" val="130246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screening level for the IP is 10% of the BV or SSL/SAL</a:t>
            </a:r>
            <a:r>
              <a:rPr lang="en-US" baseline="0" dirty="0"/>
              <a:t> if there is no BV. </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10</a:t>
            </a:fld>
            <a:endParaRPr lang="en-US" dirty="0"/>
          </a:p>
        </p:txBody>
      </p:sp>
    </p:spTree>
    <p:extLst>
      <p:ext uri="{BB962C8B-B14F-4D97-AF65-F5344CB8AC3E}">
        <p14:creationId xmlns:p14="http://schemas.microsoft.com/office/powerpoint/2010/main" val="346829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Soil screening level for the IP is 10% of the BV or SSL/SAL</a:t>
            </a:r>
            <a:r>
              <a:rPr lang="en-US" baseline="0" dirty="0"/>
              <a:t> if there is no BV. </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11</a:t>
            </a:fld>
            <a:endParaRPr lang="en-US" dirty="0"/>
          </a:p>
        </p:txBody>
      </p:sp>
    </p:spTree>
    <p:extLst>
      <p:ext uri="{BB962C8B-B14F-4D97-AF65-F5344CB8AC3E}">
        <p14:creationId xmlns:p14="http://schemas.microsoft.com/office/powerpoint/2010/main" val="21494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a:prstGeom prst="rect">
            <a:avLst/>
          </a:prstGeom>
          <a:noFill/>
          <a:ln w="12700">
            <a:solidFill>
              <a:prstClr val="black"/>
            </a:solidFill>
          </a:ln>
        </p:spPr>
      </p:sp>
      <p:sp>
        <p:nvSpPr>
          <p:cNvPr id="3" name="Notes Placeholder 2"/>
          <p:cNvSpPr>
            <a:spLocks noGrp="1"/>
          </p:cNvSpPr>
          <p:nvPr>
            <p:ph type="body" idx="1"/>
          </p:nvPr>
        </p:nvSpPr>
        <p:spPr>
          <a:xfrm>
            <a:off x="695800" y="4387854"/>
            <a:ext cx="5560060" cy="4156075"/>
          </a:xfrm>
          <a:prstGeom prst="rect">
            <a:avLst/>
          </a:prstGeom>
        </p:spPr>
        <p:txBody>
          <a:bodyPr>
            <a:normAutofit/>
          </a:bodyPr>
          <a:lstStyle/>
          <a:p>
            <a:endParaRPr lang="en-US" dirty="0"/>
          </a:p>
        </p:txBody>
      </p:sp>
    </p:spTree>
    <p:extLst>
      <p:ext uri="{BB962C8B-B14F-4D97-AF65-F5344CB8AC3E}">
        <p14:creationId xmlns:p14="http://schemas.microsoft.com/office/powerpoint/2010/main" val="264608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6450" cy="3462337"/>
          </a:xfrm>
          <a:prstGeom prst="rect">
            <a:avLst/>
          </a:prstGeom>
          <a:noFill/>
          <a:ln w="12700">
            <a:solidFill>
              <a:prstClr val="black"/>
            </a:solidFill>
          </a:ln>
        </p:spPr>
      </p:sp>
      <p:sp>
        <p:nvSpPr>
          <p:cNvPr id="3" name="Notes Placeholder 2"/>
          <p:cNvSpPr>
            <a:spLocks noGrp="1"/>
          </p:cNvSpPr>
          <p:nvPr>
            <p:ph type="body" idx="1"/>
          </p:nvPr>
        </p:nvSpPr>
        <p:spPr>
          <a:xfrm>
            <a:off x="695800" y="4387854"/>
            <a:ext cx="5560060" cy="4156075"/>
          </a:xfrm>
          <a:prstGeom prst="rect">
            <a:avLst/>
          </a:prstGeom>
        </p:spPr>
        <p:txBody>
          <a:bodyPr>
            <a:normAutofit/>
          </a:bodyPr>
          <a:lstStyle/>
          <a:p>
            <a:endParaRPr lang="en-US" dirty="0"/>
          </a:p>
        </p:txBody>
      </p:sp>
    </p:spTree>
    <p:extLst>
      <p:ext uri="{BB962C8B-B14F-4D97-AF65-F5344CB8AC3E}">
        <p14:creationId xmlns:p14="http://schemas.microsoft.com/office/powerpoint/2010/main" val="125498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Arial" charset="0"/>
              </a:rPr>
              <a:t>16-010(c) (no date)</a:t>
            </a:r>
          </a:p>
          <a:p>
            <a:r>
              <a:rPr lang="en-US" sz="1200" kern="1200" dirty="0">
                <a:solidFill>
                  <a:schemeClr val="tx1"/>
                </a:solidFill>
                <a:effectLst/>
                <a:latin typeface="Arial" charset="0"/>
                <a:ea typeface="+mn-ea"/>
                <a:cs typeface="Arial" charset="0"/>
              </a:rPr>
              <a:t>SWMU 16-010(c) is a former burn table that was converted to a flash pad/burn tray (structure 16-388) located at the TA 16 Burning Ground. The burn table was used to treat HE scrap. The 100-ft x 100-ft enclosed area consisted of a concrete pad that was used to unload explosives and a 16-ft x 4-ft metal tray that was approximately 2 ft above the ground surface. Scrap HE was placed on the tray and burned. The current flash pad consists of a 22-ft x 22-ft concrete pad set on a secondary containment area and surrounded on three sides by a concrete wall. Before treatment, the HE-contaminated wastes are placed on steel pallets or steel trays. </a:t>
            </a:r>
          </a:p>
          <a:p>
            <a:r>
              <a:rPr lang="en-US" sz="1200" b="1" kern="1200" dirty="0">
                <a:solidFill>
                  <a:schemeClr val="tx1"/>
                </a:solidFill>
                <a:effectLst/>
                <a:latin typeface="Arial" charset="0"/>
                <a:ea typeface="+mn-ea"/>
                <a:cs typeface="Arial" charset="0"/>
              </a:rPr>
              <a:t>16-010(d) (no date)</a:t>
            </a:r>
          </a:p>
          <a:p>
            <a:r>
              <a:rPr lang="en-US" sz="1200" kern="1200" dirty="0">
                <a:solidFill>
                  <a:schemeClr val="tx1"/>
                </a:solidFill>
                <a:effectLst/>
                <a:latin typeface="Arial" charset="0"/>
                <a:ea typeface="+mn-ea"/>
                <a:cs typeface="Arial" charset="0"/>
              </a:rPr>
              <a:t>SWMU 16-010(d) is a former burn table that was converted to a burn tray (structure 16-399) located at the TA-16 Burning Ground. The 100 ft² enclosed area consists of a concrete pad, a burn table that is approximately 2 ft above the ground surface, and a 16-ft x 4-ft metal tray situated on the table. Scrap HE is placed on the tray and burned. A metal-covered rain guard can be rolled back to expose the tray.</a:t>
            </a:r>
          </a:p>
          <a:p>
            <a:r>
              <a:rPr lang="en-US" sz="1200" b="1" kern="1200" dirty="0">
                <a:solidFill>
                  <a:schemeClr val="tx1"/>
                </a:solidFill>
                <a:effectLst/>
                <a:latin typeface="Arial" charset="0"/>
                <a:ea typeface="+mn-ea"/>
                <a:cs typeface="Arial" charset="0"/>
              </a:rPr>
              <a:t>16-028(a) (2/18/2021)</a:t>
            </a:r>
          </a:p>
          <a:p>
            <a:r>
              <a:rPr lang="en-US" sz="1200" kern="1200" dirty="0">
                <a:solidFill>
                  <a:schemeClr val="tx1"/>
                </a:solidFill>
                <a:effectLst/>
                <a:latin typeface="Arial" charset="0"/>
                <a:ea typeface="+mn-ea"/>
                <a:cs typeface="Arial" charset="0"/>
              </a:rPr>
              <a:t>SWMU 16-028(a) is the south drainage channel that drained the southern half of the Burning Ground at TA-16 Burning Ground. The drainage is associated with SWMUs 16-005(g) and 16-010(h-n), the former filter basket wash facility, and discharges from a carbon filter/treatment unit renumbered from structure 16-228 to 16-363 [SWMU 16-010(g)]. The site provides the only surface water drainage for approximately half the TA-16 Burning Ground, and it marks the southern edge of historical Burning Ground activities.</a:t>
            </a:r>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16</a:t>
            </a:fld>
            <a:endParaRPr lang="en-US" dirty="0"/>
          </a:p>
        </p:txBody>
      </p:sp>
    </p:spTree>
    <p:extLst>
      <p:ext uri="{BB962C8B-B14F-4D97-AF65-F5344CB8AC3E}">
        <p14:creationId xmlns:p14="http://schemas.microsoft.com/office/powerpoint/2010/main" val="284339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17</a:t>
            </a:fld>
            <a:endParaRPr lang="en-US" dirty="0"/>
          </a:p>
        </p:txBody>
      </p:sp>
    </p:spTree>
    <p:extLst>
      <p:ext uri="{BB962C8B-B14F-4D97-AF65-F5344CB8AC3E}">
        <p14:creationId xmlns:p14="http://schemas.microsoft.com/office/powerpoint/2010/main" val="1306188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3506709"/>
            <a:ext cx="7772400" cy="1470181"/>
          </a:xfrm>
        </p:spPr>
        <p:txBody>
          <a:bodyPr/>
          <a:lstStyle>
            <a:lvl1pPr algn="l">
              <a:lnSpc>
                <a:spcPct val="90000"/>
              </a:lnSpc>
              <a:defRPr sz="3200"/>
            </a:lvl1pPr>
          </a:lstStyle>
          <a:p>
            <a:pPr lvl="0"/>
            <a:r>
              <a:rPr lang="en-US" dirty="0"/>
              <a:t>Click to edit Master title style</a:t>
            </a:r>
          </a:p>
        </p:txBody>
      </p:sp>
      <p:sp>
        <p:nvSpPr>
          <p:cNvPr id="3" name="Subtitle 2"/>
          <p:cNvSpPr txBox="1">
            <a:spLocks noGrp="1"/>
          </p:cNvSpPr>
          <p:nvPr>
            <p:ph type="subTitle" idx="1"/>
          </p:nvPr>
        </p:nvSpPr>
        <p:spPr>
          <a:xfrm>
            <a:off x="694800" y="4925400"/>
            <a:ext cx="6400800" cy="604800"/>
          </a:xfrm>
        </p:spPr>
        <p:txBody>
          <a:bodyPr/>
          <a:lstStyle>
            <a:lvl1pPr marL="0" indent="0" algn="l">
              <a:buNone/>
              <a:defRPr sz="2400" b="1" i="1">
                <a:solidFill>
                  <a:schemeClr val="tx1">
                    <a:lumMod val="50000"/>
                    <a:lumOff val="50000"/>
                  </a:schemeClr>
                </a:solidFill>
              </a:defRPr>
            </a:lvl1pPr>
          </a:lstStyle>
          <a:p>
            <a:pPr lvl="0"/>
            <a:r>
              <a:rPr lang="en-US"/>
              <a:t>Click to edit Master subtitle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spTree>
    <p:extLst>
      <p:ext uri="{BB962C8B-B14F-4D97-AF65-F5344CB8AC3E}">
        <p14:creationId xmlns:p14="http://schemas.microsoft.com/office/powerpoint/2010/main" val="1139925731"/>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spTree>
    <p:extLst>
      <p:ext uri="{BB962C8B-B14F-4D97-AF65-F5344CB8AC3E}">
        <p14:creationId xmlns:p14="http://schemas.microsoft.com/office/powerpoint/2010/main" val="239655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4625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Holder 2"/>
          <p:cNvSpPr>
            <a:spLocks noGrp="1"/>
          </p:cNvSpPr>
          <p:nvPr>
            <p:ph type="title"/>
          </p:nvPr>
        </p:nvSpPr>
        <p:spPr>
          <a:xfrm>
            <a:off x="4143375" y="121920"/>
            <a:ext cx="4650105" cy="746760"/>
          </a:xfrm>
          <a:prstGeom prst="rect">
            <a:avLst/>
          </a:prstGeom>
        </p:spPr>
        <p:txBody>
          <a:bodyPr lIns="0" tIns="0" rIns="0" bIns="0" anchor="ctr" anchorCtr="0"/>
          <a:lstStyle>
            <a:lvl1pPr>
              <a:defRPr sz="2400" b="1" i="0">
                <a:solidFill>
                  <a:schemeClr val="bg1"/>
                </a:solidFill>
                <a:latin typeface="Arial"/>
                <a:cs typeface="Arial"/>
              </a:defRPr>
            </a:lvl1pPr>
          </a:lstStyle>
          <a:p>
            <a:endParaRPr dirty="0"/>
          </a:p>
        </p:txBody>
      </p:sp>
    </p:spTree>
    <p:extLst>
      <p:ext uri="{BB962C8B-B14F-4D97-AF65-F5344CB8AC3E}">
        <p14:creationId xmlns:p14="http://schemas.microsoft.com/office/powerpoint/2010/main" val="268259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14" descr="EM-new-header-light-gold-swoosh.jpg"/>
          <p:cNvPicPr>
            <a:picLocks noChangeAspect="1"/>
          </p:cNvPicPr>
          <p:nvPr userDrawn="1"/>
        </p:nvPicPr>
        <p:blipFill rotWithShape="1">
          <a:blip r:embed="rId4">
            <a:extLst>
              <a:ext uri="{28A0092B-C50C-407E-A947-70E740481C1C}">
                <a14:useLocalDpi xmlns:a14="http://schemas.microsoft.com/office/drawing/2010/main"/>
              </a:ext>
            </a:extLst>
          </a:blip>
          <a:srcRect t="14270" r="16422"/>
          <a:stretch/>
        </p:blipFill>
        <p:spPr bwMode="auto">
          <a:xfrm>
            <a:off x="0" y="-1"/>
            <a:ext cx="9144000" cy="19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txBox="1">
            <a:spLocks noGrp="1"/>
          </p:cNvSpPr>
          <p:nvPr>
            <p:ph type="title"/>
          </p:nvPr>
        </p:nvSpPr>
        <p:spPr bwMode="auto">
          <a:xfrm>
            <a:off x="1169380" y="3409573"/>
            <a:ext cx="6629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Main Title</a:t>
            </a:r>
          </a:p>
        </p:txBody>
      </p:sp>
      <p:sp>
        <p:nvSpPr>
          <p:cNvPr id="1029" name="Rectangle 6"/>
          <p:cNvSpPr txBox="1">
            <a:spLocks noGrp="1" noChangeAspect="1"/>
          </p:cNvSpPr>
          <p:nvPr>
            <p:ph type="body" idx="1"/>
          </p:nvPr>
        </p:nvSpPr>
        <p:spPr bwMode="auto">
          <a:xfrm>
            <a:off x="685806" y="4292358"/>
            <a:ext cx="7596548" cy="156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Name</a:t>
            </a:r>
          </a:p>
          <a:p>
            <a:pPr lvl="0"/>
            <a:r>
              <a:rPr lang="en-US" altLang="en-US" dirty="0"/>
              <a:t>Director of External Affairs</a:t>
            </a:r>
          </a:p>
          <a:p>
            <a:pPr lvl="0"/>
            <a:r>
              <a:rPr lang="en-US" altLang="en-US" dirty="0"/>
              <a:t>Office of Environmental Management</a:t>
            </a:r>
          </a:p>
          <a:p>
            <a:pPr lvl="0"/>
            <a:endParaRPr lang="en-US" altLang="en-US" dirty="0"/>
          </a:p>
          <a:p>
            <a:pPr lvl="0"/>
            <a:r>
              <a:rPr lang="en-US" altLang="en-US" dirty="0"/>
              <a:t>Month X, 2013</a:t>
            </a:r>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996" y="1233069"/>
            <a:ext cx="3031292"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22484" y="1233111"/>
            <a:ext cx="3017520"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239284" y="881431"/>
            <a:ext cx="2679204" cy="2011680"/>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grpSp>
        <p:nvGrpSpPr>
          <p:cNvPr id="6" name="Group 5"/>
          <p:cNvGrpSpPr/>
          <p:nvPr userDrawn="1"/>
        </p:nvGrpSpPr>
        <p:grpSpPr>
          <a:xfrm>
            <a:off x="74870" y="5948399"/>
            <a:ext cx="3230118" cy="822960"/>
            <a:chOff x="74870" y="5948399"/>
            <a:chExt cx="3230118" cy="822960"/>
          </a:xfrm>
        </p:grpSpPr>
        <p:pic>
          <p:nvPicPr>
            <p:cNvPr id="13" name="Picture 10"/>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4870" y="5948399"/>
              <a:ext cx="3230118" cy="822960"/>
            </a:xfrm>
            <a:prstGeom prst="rect">
              <a:avLst/>
            </a:prstGeom>
            <a:noFill/>
            <a:ln w="9525" algn="ctr">
              <a:noFill/>
              <a:miter lim="800000"/>
              <a:headEnd/>
              <a:tailEnd/>
            </a:ln>
          </p:spPr>
        </p:pic>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305" y="5980616"/>
              <a:ext cx="774948" cy="774867"/>
            </a:xfrm>
            <a:prstGeom prst="rect">
              <a:avLst/>
            </a:prstGeom>
          </p:spPr>
        </p:pic>
      </p:grpSp>
    </p:spTree>
    <p:extLst>
      <p:ext uri="{BB962C8B-B14F-4D97-AF65-F5344CB8AC3E}">
        <p14:creationId xmlns:p14="http://schemas.microsoft.com/office/powerpoint/2010/main" val="2654048970"/>
      </p:ext>
    </p:extLst>
  </p:cSld>
  <p:clrMap bg1="lt1" tx1="dk1" bg2="lt2" tx2="dk2" accent1="accent1" accent2="accent2" accent3="accent3" accent4="accent4" accent5="accent5" accent6="accent6" hlink="hlink" folHlink="folHlink"/>
  <p:sldLayoutIdLst>
    <p:sldLayoutId id="2147483676" r:id="rId1"/>
    <p:sldLayoutId id="2147483677" r:id="rId2"/>
  </p:sldLayoutIdLst>
  <p:transition/>
  <p:txStyles>
    <p:titleStyle>
      <a:lvl1pPr algn="ctr" rtl="0" eaLnBrk="0" fontAlgn="base" hangingPunct="0">
        <a:spcBef>
          <a:spcPct val="0"/>
        </a:spcBef>
        <a:spcAft>
          <a:spcPct val="0"/>
        </a:spcAft>
        <a:defRPr lang="en-US" sz="3400" b="1">
          <a:solidFill>
            <a:srgbClr val="002499"/>
          </a:solidFill>
          <a:latin typeface="+mj-lt"/>
          <a:ea typeface="ヒラギノ角ゴ ProN W3"/>
          <a:cs typeface="ヒラギノ角ゴ ProN W3"/>
        </a:defRPr>
      </a:lvl1pPr>
      <a:lvl2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2pPr>
      <a:lvl3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3pPr>
      <a:lvl4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4pPr>
      <a:lvl5pPr algn="ctr" rtl="0" eaLnBrk="0" fontAlgn="base" hangingPunct="0">
        <a:spcBef>
          <a:spcPct val="0"/>
        </a:spcBef>
        <a:spcAft>
          <a:spcPct val="0"/>
        </a:spcAft>
        <a:defRPr sz="3400" b="1">
          <a:solidFill>
            <a:srgbClr val="002499"/>
          </a:solidFill>
          <a:latin typeface="Calibri" pitchFamily="34" charset="0"/>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algn="ctr" rtl="0" eaLnBrk="0" fontAlgn="base" hangingPunct="0">
        <a:lnSpc>
          <a:spcPct val="90000"/>
        </a:lnSpc>
        <a:spcBef>
          <a:spcPct val="0"/>
        </a:spcBef>
        <a:spcAft>
          <a:spcPct val="0"/>
        </a:spcAft>
        <a:defRPr lang="en-US" b="1">
          <a:solidFill>
            <a:srgbClr val="7F7F7F"/>
          </a:solidFill>
          <a:latin typeface="+mn-lt"/>
          <a:ea typeface="ヒラギノ角ゴ ProN W3"/>
          <a:cs typeface="ヒラギノ角ゴ ProN W3"/>
        </a:defRPr>
      </a:lvl1pPr>
      <a:lvl2pPr marL="514350" lvl="1"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0" fontAlgn="base" hangingPunct="0">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Text Placeholder 2"/>
          <p:cNvSpPr>
            <a:spLocks noGrp="1"/>
          </p:cNvSpPr>
          <p:nvPr>
            <p:ph type="body" idx="1"/>
          </p:nvPr>
        </p:nvSpPr>
        <p:spPr bwMode="auto">
          <a:xfrm>
            <a:off x="457200" y="1187414"/>
            <a:ext cx="8229600" cy="47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058" name="TextBox 2"/>
          <p:cNvSpPr txBox="1">
            <a:spLocks noChangeArrowheads="1"/>
          </p:cNvSpPr>
          <p:nvPr/>
        </p:nvSpPr>
        <p:spPr bwMode="auto">
          <a:xfrm>
            <a:off x="7783513" y="6618288"/>
            <a:ext cx="1295400" cy="246062"/>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E959CB8-4961-49E8-848A-A940B5EE85CE}" type="slidenum">
              <a:rPr lang="en-US" altLang="en-US" sz="1000">
                <a:solidFill>
                  <a:srgbClr val="FFFFFF"/>
                </a:solidFill>
                <a:latin typeface="Calibri" pitchFamily="34" charset="0"/>
                <a:ea typeface="ヒラギノ角ゴ ProN W3"/>
                <a:cs typeface="ヒラギノ角ゴ ProN W3"/>
              </a:rPr>
              <a:pPr algn="r" eaLnBrk="1" hangingPunct="1"/>
              <a:t>‹#›</a:t>
            </a:fld>
            <a:endParaRPr lang="en-US" altLang="en-US" sz="1000" dirty="0">
              <a:solidFill>
                <a:srgbClr val="FFFFFF"/>
              </a:solidFill>
              <a:latin typeface="Calibri" pitchFamily="34" charset="0"/>
              <a:ea typeface="ヒラギノ角ゴ ProN W3"/>
              <a:cs typeface="ヒラギノ角ゴ ProN W3"/>
            </a:endParaRPr>
          </a:p>
        </p:txBody>
      </p:sp>
      <p:sp>
        <p:nvSpPr>
          <p:cNvPr id="10" name="TextBox 9"/>
          <p:cNvSpPr txBox="1"/>
          <p:nvPr userDrawn="1"/>
        </p:nvSpPr>
        <p:spPr>
          <a:xfrm>
            <a:off x="8204200" y="6673334"/>
            <a:ext cx="939800" cy="184666"/>
          </a:xfrm>
          <a:prstGeom prst="rect">
            <a:avLst/>
          </a:prstGeom>
          <a:noFill/>
        </p:spPr>
        <p:txBody>
          <a:bodyPr wrap="square" rtlCol="0">
            <a:spAutoFit/>
          </a:bodyPr>
          <a:lstStyle/>
          <a:p>
            <a:pPr algn="r"/>
            <a:r>
              <a:rPr lang="en-US" sz="600" dirty="0">
                <a:latin typeface="Arial Narrow" panose="020B0606020202030204" pitchFamily="34" charset="0"/>
              </a:rPr>
              <a:t>PR001</a:t>
            </a:r>
          </a:p>
        </p:txBody>
      </p:sp>
      <p:sp>
        <p:nvSpPr>
          <p:cNvPr id="2" name="TextBox 1"/>
          <p:cNvSpPr txBox="1"/>
          <p:nvPr userDrawn="1"/>
        </p:nvSpPr>
        <p:spPr>
          <a:xfrm>
            <a:off x="4143375" y="6433542"/>
            <a:ext cx="528320" cy="307777"/>
          </a:xfrm>
          <a:prstGeom prst="rect">
            <a:avLst/>
          </a:prstGeom>
          <a:noFill/>
        </p:spPr>
        <p:txBody>
          <a:bodyPr wrap="square" rtlCol="0">
            <a:spAutoFit/>
          </a:bodyPr>
          <a:lstStyle/>
          <a:p>
            <a:pPr algn="ctr"/>
            <a:fld id="{34DB4906-AE69-4FCE-83EA-179D5BD070F0}" type="slidenum">
              <a:rPr lang="en-US" sz="1400" smtClean="0">
                <a:latin typeface="Arial Narrow" panose="020B0606020202030204" pitchFamily="34" charset="0"/>
              </a:rPr>
              <a:pPr algn="ctr"/>
              <a:t>‹#›</a:t>
            </a:fld>
            <a:endParaRPr lang="en-US" dirty="0">
              <a:latin typeface="Arial Narrow" panose="020B06060202020302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8050" y="6193976"/>
            <a:ext cx="1454151" cy="394467"/>
          </a:xfrm>
          <a:prstGeom prst="rect">
            <a:avLst/>
          </a:prstGeom>
        </p:spPr>
      </p:pic>
      <p:grpSp>
        <p:nvGrpSpPr>
          <p:cNvPr id="8" name="Group 7">
            <a:extLst>
              <a:ext uri="{FF2B5EF4-FFF2-40B4-BE49-F238E27FC236}">
                <a16:creationId xmlns:a16="http://schemas.microsoft.com/office/drawing/2014/main" id="{F0A69FF5-523F-6F48-9E15-C2F4850B6970}"/>
              </a:ext>
            </a:extLst>
          </p:cNvPr>
          <p:cNvGrpSpPr/>
          <p:nvPr userDrawn="1"/>
        </p:nvGrpSpPr>
        <p:grpSpPr>
          <a:xfrm>
            <a:off x="74870" y="5948399"/>
            <a:ext cx="3230118" cy="822960"/>
            <a:chOff x="74870" y="5948399"/>
            <a:chExt cx="3230118" cy="822960"/>
          </a:xfrm>
        </p:grpSpPr>
        <p:pic>
          <p:nvPicPr>
            <p:cNvPr id="19"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4870" y="5948399"/>
              <a:ext cx="3230118" cy="822960"/>
            </a:xfrm>
            <a:prstGeom prst="rect">
              <a:avLst/>
            </a:prstGeom>
            <a:noFill/>
            <a:ln w="9525" algn="ctr">
              <a:noFill/>
              <a:miter lim="800000"/>
              <a:headEnd/>
              <a:tailEnd/>
            </a:ln>
          </p:spPr>
        </p:pic>
        <p:pic>
          <p:nvPicPr>
            <p:cNvPr id="6" name="Picture 5" descr="A close up of a sign&#10;&#10;Description automatically generated">
              <a:extLst>
                <a:ext uri="{FF2B5EF4-FFF2-40B4-BE49-F238E27FC236}">
                  <a16:creationId xmlns:a16="http://schemas.microsoft.com/office/drawing/2014/main" id="{8FC60B35-E3FD-BE46-835E-248D32AB2F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270" y="5971174"/>
              <a:ext cx="793750" cy="793750"/>
            </a:xfrm>
            <a:prstGeom prst="rect">
              <a:avLst/>
            </a:prstGeom>
          </p:spPr>
        </p:pic>
      </p:grpSp>
      <p:grpSp>
        <p:nvGrpSpPr>
          <p:cNvPr id="14" name="Group 13">
            <a:extLst>
              <a:ext uri="{FF2B5EF4-FFF2-40B4-BE49-F238E27FC236}">
                <a16:creationId xmlns:a16="http://schemas.microsoft.com/office/drawing/2014/main" id="{423E3823-8184-8847-B4D0-D0A2B7EDDBF7}"/>
              </a:ext>
            </a:extLst>
          </p:cNvPr>
          <p:cNvGrpSpPr/>
          <p:nvPr userDrawn="1"/>
        </p:nvGrpSpPr>
        <p:grpSpPr>
          <a:xfrm>
            <a:off x="3" y="3"/>
            <a:ext cx="9144000" cy="991472"/>
            <a:chOff x="3" y="3"/>
            <a:chExt cx="9144000" cy="991472"/>
          </a:xfrm>
        </p:grpSpPr>
        <p:pic>
          <p:nvPicPr>
            <p:cNvPr id="12" name="Picture 14" descr="EM-new-header-light-gold-swoosh.jpg"/>
            <p:cNvPicPr>
              <a:picLocks noChangeAspect="1"/>
            </p:cNvPicPr>
            <p:nvPr userDrawn="1"/>
          </p:nvPicPr>
          <p:blipFill rotWithShape="1">
            <a:blip r:embed="rId6">
              <a:extLst>
                <a:ext uri="{28A0092B-C50C-407E-A947-70E740481C1C}">
                  <a14:useLocalDpi xmlns:a14="http://schemas.microsoft.com/office/drawing/2010/main"/>
                </a:ext>
              </a:extLst>
            </a:blip>
            <a:srcRect l="2172" t="13883" r="4974" b="37798"/>
            <a:stretch/>
          </p:blipFill>
          <p:spPr bwMode="auto">
            <a:xfrm>
              <a:off x="3" y="3"/>
              <a:ext cx="9144000" cy="99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Logo&#10;&#10;Description automatically generated">
              <a:extLst>
                <a:ext uri="{FF2B5EF4-FFF2-40B4-BE49-F238E27FC236}">
                  <a16:creationId xmlns:a16="http://schemas.microsoft.com/office/drawing/2014/main" id="{AC5365E0-49F1-9546-B36A-A3B926027E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445" y="146685"/>
              <a:ext cx="612465" cy="608965"/>
            </a:xfrm>
            <a:prstGeom prst="rect">
              <a:avLst/>
            </a:prstGeom>
          </p:spPr>
        </p:pic>
      </p:grpSp>
    </p:spTree>
    <p:extLst>
      <p:ext uri="{BB962C8B-B14F-4D97-AF65-F5344CB8AC3E}">
        <p14:creationId xmlns:p14="http://schemas.microsoft.com/office/powerpoint/2010/main" val="3444115094"/>
      </p:ext>
    </p:extLst>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2800" b="1" kern="1200">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Calibri" pitchFamily="34" charset="0"/>
        </a:defRPr>
      </a:lvl2pPr>
      <a:lvl3pPr algn="ctr" rtl="0" eaLnBrk="0" fontAlgn="base" hangingPunct="0">
        <a:spcBef>
          <a:spcPct val="0"/>
        </a:spcBef>
        <a:spcAft>
          <a:spcPct val="0"/>
        </a:spcAft>
        <a:defRPr sz="2800" b="1">
          <a:solidFill>
            <a:schemeClr val="bg1"/>
          </a:solidFill>
          <a:latin typeface="Calibri" pitchFamily="34" charset="0"/>
        </a:defRPr>
      </a:lvl3pPr>
      <a:lvl4pPr algn="ctr" rtl="0" eaLnBrk="0" fontAlgn="base" hangingPunct="0">
        <a:spcBef>
          <a:spcPct val="0"/>
        </a:spcBef>
        <a:spcAft>
          <a:spcPct val="0"/>
        </a:spcAft>
        <a:defRPr sz="2800" b="1">
          <a:solidFill>
            <a:schemeClr val="bg1"/>
          </a:solidFill>
          <a:latin typeface="Calibri" pitchFamily="34" charset="0"/>
        </a:defRPr>
      </a:lvl4pPr>
      <a:lvl5pPr algn="ctr" rtl="0" eaLnBrk="0" fontAlgn="base" hangingPunct="0">
        <a:spcBef>
          <a:spcPct val="0"/>
        </a:spcBef>
        <a:spcAft>
          <a:spcPct val="0"/>
        </a:spcAft>
        <a:defRPr sz="2800" b="1">
          <a:solidFill>
            <a:schemeClr val="bg1"/>
          </a:solidFill>
          <a:latin typeface="Calibri" pitchFamily="34"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100" kern="1200">
          <a:solidFill>
            <a:srgbClr val="002499"/>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rgbClr val="002499"/>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002499"/>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rgbClr val="002499"/>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microsoft.com/office/2018/10/relationships/comments" Target="../comments/modernComment_19D_E592846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4C81-8F24-E745-A3B3-CFF2E2E81C2E}"/>
              </a:ext>
            </a:extLst>
          </p:cNvPr>
          <p:cNvSpPr>
            <a:spLocks noGrp="1"/>
          </p:cNvSpPr>
          <p:nvPr>
            <p:ph type="ctrTitle"/>
          </p:nvPr>
        </p:nvSpPr>
        <p:spPr>
          <a:xfrm>
            <a:off x="685800" y="3506710"/>
            <a:ext cx="7772400" cy="1183824"/>
          </a:xfrm>
        </p:spPr>
        <p:txBody>
          <a:bodyPr/>
          <a:lstStyle/>
          <a:p>
            <a:pPr algn="ctr"/>
            <a:r>
              <a:rPr lang="en-US" dirty="0"/>
              <a:t>Site Specific Demonstration Screening Process as outlined in the 2022 Storm Water Individual Permit (NM0030759) </a:t>
            </a:r>
          </a:p>
        </p:txBody>
      </p:sp>
      <p:sp>
        <p:nvSpPr>
          <p:cNvPr id="3" name="Subtitle 2">
            <a:extLst>
              <a:ext uri="{FF2B5EF4-FFF2-40B4-BE49-F238E27FC236}">
                <a16:creationId xmlns:a16="http://schemas.microsoft.com/office/drawing/2014/main" id="{5FBAC6E8-0EA6-664A-9AA9-CBF87DCED6B0}"/>
              </a:ext>
            </a:extLst>
          </p:cNvPr>
          <p:cNvSpPr>
            <a:spLocks noGrp="1"/>
          </p:cNvSpPr>
          <p:nvPr>
            <p:ph type="subTitle" idx="1"/>
          </p:nvPr>
        </p:nvSpPr>
        <p:spPr>
          <a:xfrm>
            <a:off x="1371600" y="4925400"/>
            <a:ext cx="6400800" cy="604800"/>
          </a:xfrm>
        </p:spPr>
        <p:txBody>
          <a:bodyPr/>
          <a:lstStyle/>
          <a:p>
            <a:pPr algn="ctr">
              <a:lnSpc>
                <a:spcPct val="150000"/>
              </a:lnSpc>
            </a:pPr>
            <a:r>
              <a:rPr lang="en-US" sz="1800" i="0" dirty="0"/>
              <a:t>November 9, 2022</a:t>
            </a:r>
          </a:p>
          <a:p>
            <a:pPr algn="ctr">
              <a:lnSpc>
                <a:spcPct val="150000"/>
              </a:lnSpc>
            </a:pPr>
            <a:r>
              <a:rPr lang="en-US" sz="1800" i="0" dirty="0"/>
              <a:t>Karly Rodriguez</a:t>
            </a:r>
          </a:p>
        </p:txBody>
      </p:sp>
    </p:spTree>
    <p:extLst>
      <p:ext uri="{BB962C8B-B14F-4D97-AF65-F5344CB8AC3E}">
        <p14:creationId xmlns:p14="http://schemas.microsoft.com/office/powerpoint/2010/main" val="40925326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LA-SMA-0.85 Soil Data (pt. 1)</a:t>
            </a:r>
          </a:p>
        </p:txBody>
      </p:sp>
      <p:pic>
        <p:nvPicPr>
          <p:cNvPr id="4" name="Picture 3" descr="LA-SMA-0"/>
          <p:cNvPicPr/>
          <p:nvPr/>
        </p:nvPicPr>
        <p:blipFill rotWithShape="1">
          <a:blip r:embed="rId3" cstate="print">
            <a:extLst>
              <a:ext uri="{28A0092B-C50C-407E-A947-70E740481C1C}">
                <a14:useLocalDpi xmlns:a14="http://schemas.microsoft.com/office/drawing/2010/main" val="0"/>
              </a:ext>
            </a:extLst>
          </a:blip>
          <a:srcRect l="6061" r="2138" b="2555"/>
          <a:stretch/>
        </p:blipFill>
        <p:spPr bwMode="auto">
          <a:xfrm>
            <a:off x="58057" y="1284513"/>
            <a:ext cx="4579257" cy="4525265"/>
          </a:xfrm>
          <a:prstGeom prst="rect">
            <a:avLst/>
          </a:prstGeom>
          <a:noFill/>
          <a:ln>
            <a:noFill/>
          </a:ln>
          <a:extLst>
            <a:ext uri="{53640926-AAD7-44D8-BBD7-CCE9431645EC}">
              <a14:shadowObscured xmlns:a14="http://schemas.microsoft.com/office/drawing/2010/main"/>
            </a:ext>
          </a:extLst>
        </p:spPr>
      </p:pic>
      <p:pic>
        <p:nvPicPr>
          <p:cNvPr id="5" name="Picture 4" descr="LA-SMA-0"/>
          <p:cNvPicPr/>
          <p:nvPr/>
        </p:nvPicPr>
        <p:blipFill rotWithShape="1">
          <a:blip r:embed="rId4" cstate="print">
            <a:extLst>
              <a:ext uri="{28A0092B-C50C-407E-A947-70E740481C1C}">
                <a14:useLocalDpi xmlns:a14="http://schemas.microsoft.com/office/drawing/2010/main" val="0"/>
              </a:ext>
            </a:extLst>
          </a:blip>
          <a:srcRect l="5655" t="-63" r="1943" b="2312"/>
          <a:stretch/>
        </p:blipFill>
        <p:spPr bwMode="auto">
          <a:xfrm>
            <a:off x="4637314" y="1284513"/>
            <a:ext cx="4506686" cy="45252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656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LA-SMA-0.85 Soil Data (pt. 2)</a:t>
            </a:r>
          </a:p>
        </p:txBody>
      </p:sp>
      <p:pic>
        <p:nvPicPr>
          <p:cNvPr id="7" name="Picture 6" descr="C:\Users\np905070\AppData\Local\Microsoft\Windows\INetCache\Content.Word\LA-SMA-0.85_soil_exceedance_table.bmp"/>
          <p:cNvPicPr/>
          <p:nvPr/>
        </p:nvPicPr>
        <p:blipFill rotWithShape="1">
          <a:blip r:embed="rId3">
            <a:extLst>
              <a:ext uri="{28A0092B-C50C-407E-A947-70E740481C1C}">
                <a14:useLocalDpi xmlns:a14="http://schemas.microsoft.com/office/drawing/2010/main" val="0"/>
              </a:ext>
            </a:extLst>
          </a:blip>
          <a:srcRect l="18786" t="4079" r="17776"/>
          <a:stretch/>
        </p:blipFill>
        <p:spPr bwMode="auto">
          <a:xfrm>
            <a:off x="3568700" y="4331516"/>
            <a:ext cx="5575300" cy="1858827"/>
          </a:xfrm>
          <a:prstGeom prst="rect">
            <a:avLst/>
          </a:prstGeom>
          <a:noFill/>
          <a:ln>
            <a:noFill/>
          </a:ln>
          <a:extLst>
            <a:ext uri="{53640926-AAD7-44D8-BBD7-CCE9431645EC}">
              <a14:shadowObscured xmlns:a14="http://schemas.microsoft.com/office/drawing/2010/main"/>
            </a:ext>
          </a:extLst>
        </p:spPr>
      </p:pic>
      <p:pic>
        <p:nvPicPr>
          <p:cNvPr id="6" name="Picture 5" descr="LA-SMA-0"/>
          <p:cNvPicPr/>
          <p:nvPr/>
        </p:nvPicPr>
        <p:blipFill rotWithShape="1">
          <a:blip r:embed="rId4" cstate="print">
            <a:extLst>
              <a:ext uri="{28A0092B-C50C-407E-A947-70E740481C1C}">
                <a14:useLocalDpi xmlns:a14="http://schemas.microsoft.com/office/drawing/2010/main" val="0"/>
              </a:ext>
            </a:extLst>
          </a:blip>
          <a:srcRect l="5830" t="-28" r="2039" b="2217"/>
          <a:stretch/>
        </p:blipFill>
        <p:spPr bwMode="auto">
          <a:xfrm>
            <a:off x="0" y="1000487"/>
            <a:ext cx="3933371" cy="37529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084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LA-SMA-0.85 Stormwater Data</a:t>
            </a:r>
          </a:p>
        </p:txBody>
      </p:sp>
      <p:sp>
        <p:nvSpPr>
          <p:cNvPr id="3" name="TextBox 2"/>
          <p:cNvSpPr txBox="1"/>
          <p:nvPr/>
        </p:nvSpPr>
        <p:spPr>
          <a:xfrm>
            <a:off x="0" y="5415666"/>
            <a:ext cx="9144000" cy="646331"/>
          </a:xfrm>
          <a:prstGeom prst="rect">
            <a:avLst/>
          </a:prstGeom>
          <a:noFill/>
          <a:ln>
            <a:noFill/>
          </a:ln>
        </p:spPr>
        <p:txBody>
          <a:bodyPr wrap="square" rtlCol="0">
            <a:spAutoFit/>
          </a:bodyPr>
          <a:lstStyle/>
          <a:p>
            <a:r>
              <a:rPr lang="en-US" dirty="0">
                <a:solidFill>
                  <a:schemeClr val="tx2"/>
                </a:solidFill>
              </a:rPr>
              <a:t>Copper and Zinc exceeded the TAL and BTV in the storm water samples from 2012 and 2013</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505857" y="997256"/>
            <a:ext cx="6803572" cy="4503966"/>
          </a:xfrm>
          <a:prstGeom prst="rect">
            <a:avLst/>
          </a:prstGeom>
        </p:spPr>
      </p:pic>
    </p:spTree>
    <p:extLst>
      <p:ext uri="{BB962C8B-B14F-4D97-AF65-F5344CB8AC3E}">
        <p14:creationId xmlns:p14="http://schemas.microsoft.com/office/powerpoint/2010/main" val="163762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SSD for LA-SMA-0.85</a:t>
            </a:r>
          </a:p>
        </p:txBody>
      </p:sp>
      <p:graphicFrame>
        <p:nvGraphicFramePr>
          <p:cNvPr id="4" name="Table 3"/>
          <p:cNvGraphicFramePr>
            <a:graphicFrameLocks noGrp="1"/>
          </p:cNvGraphicFramePr>
          <p:nvPr>
            <p:extLst>
              <p:ext uri="{D42A27DB-BD31-4B8C-83A1-F6EECF244321}">
                <p14:modId xmlns:p14="http://schemas.microsoft.com/office/powerpoint/2010/main" val="2788529148"/>
              </p:ext>
            </p:extLst>
          </p:nvPr>
        </p:nvGraphicFramePr>
        <p:xfrm>
          <a:off x="0" y="3807304"/>
          <a:ext cx="9144000" cy="2048614"/>
        </p:xfrm>
        <a:graphic>
          <a:graphicData uri="http://schemas.openxmlformats.org/drawingml/2006/table">
            <a:tbl>
              <a:tblPr firstRow="1" firstCol="1" bandRow="1">
                <a:tableStyleId>{5C22544A-7EE6-4342-B048-85BDC9FD1C3A}</a:tableStyleId>
              </a:tblPr>
              <a:tblGrid>
                <a:gridCol w="4223657">
                  <a:extLst>
                    <a:ext uri="{9D8B030D-6E8A-4147-A177-3AD203B41FA5}">
                      <a16:colId xmlns:a16="http://schemas.microsoft.com/office/drawing/2014/main" val="3877704527"/>
                    </a:ext>
                  </a:extLst>
                </a:gridCol>
                <a:gridCol w="4920343">
                  <a:extLst>
                    <a:ext uri="{9D8B030D-6E8A-4147-A177-3AD203B41FA5}">
                      <a16:colId xmlns:a16="http://schemas.microsoft.com/office/drawing/2014/main" val="3568018356"/>
                    </a:ext>
                  </a:extLst>
                </a:gridCol>
              </a:tblGrid>
              <a:tr h="385298">
                <a:tc>
                  <a:txBody>
                    <a:bodyPr/>
                    <a:lstStyle/>
                    <a:p>
                      <a:pPr marL="0" marR="0" algn="l">
                        <a:lnSpc>
                          <a:spcPts val="1300"/>
                        </a:lnSpc>
                        <a:spcBef>
                          <a:spcPts val="300"/>
                        </a:spcBef>
                        <a:spcAft>
                          <a:spcPts val="300"/>
                        </a:spcAft>
                      </a:pPr>
                      <a:r>
                        <a:rPr lang="en-US" sz="1800" dirty="0">
                          <a:effectLst/>
                        </a:rPr>
                        <a:t>Monitoring Constituent</a:t>
                      </a:r>
                      <a:endParaRPr lang="en-US" sz="18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nchor="ctr"/>
                </a:tc>
                <a:tc>
                  <a:txBody>
                    <a:bodyPr/>
                    <a:lstStyle/>
                    <a:p>
                      <a:pPr marL="0" marR="0" algn="l">
                        <a:lnSpc>
                          <a:spcPts val="1300"/>
                        </a:lnSpc>
                        <a:spcBef>
                          <a:spcPts val="300"/>
                        </a:spcBef>
                        <a:spcAft>
                          <a:spcPts val="300"/>
                        </a:spcAft>
                      </a:pPr>
                      <a:r>
                        <a:rPr lang="en-US" sz="1800" dirty="0">
                          <a:effectLst/>
                        </a:rPr>
                        <a:t>Background for Monitoring</a:t>
                      </a:r>
                      <a:endParaRPr lang="en-US" sz="18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52579927"/>
                  </a:ext>
                </a:extLst>
              </a:tr>
              <a:tr h="475998">
                <a:tc>
                  <a:txBody>
                    <a:bodyPr/>
                    <a:lstStyle/>
                    <a:p>
                      <a:pPr marL="0" marR="0" algn="l">
                        <a:lnSpc>
                          <a:spcPts val="1200"/>
                        </a:lnSpc>
                        <a:spcBef>
                          <a:spcPts val="200"/>
                        </a:spcBef>
                        <a:spcAft>
                          <a:spcPts val="200"/>
                        </a:spcAft>
                      </a:pPr>
                      <a:r>
                        <a:rPr lang="en-US" sz="1800" dirty="0">
                          <a:effectLst/>
                        </a:rPr>
                        <a:t>PCBs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ts val="1200"/>
                        </a:lnSpc>
                        <a:spcBef>
                          <a:spcPts val="200"/>
                        </a:spcBef>
                        <a:spcAft>
                          <a:spcPts val="200"/>
                        </a:spcAft>
                      </a:pPr>
                      <a:r>
                        <a:rPr lang="en-US" sz="1800" dirty="0">
                          <a:effectLst/>
                        </a:rPr>
                        <a:t>Impairment and Site History (organic chemicals)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686078"/>
                  </a:ext>
                </a:extLst>
              </a:tr>
              <a:tr h="475998">
                <a:tc>
                  <a:txBody>
                    <a:bodyPr/>
                    <a:lstStyle/>
                    <a:p>
                      <a:pPr marL="0" marR="0" algn="l">
                        <a:lnSpc>
                          <a:spcPts val="1200"/>
                        </a:lnSpc>
                        <a:spcBef>
                          <a:spcPts val="200"/>
                        </a:spcBef>
                        <a:spcAft>
                          <a:spcPts val="200"/>
                        </a:spcAft>
                      </a:pPr>
                      <a:r>
                        <a:rPr lang="en-US" sz="1800" dirty="0">
                          <a:effectLst/>
                        </a:rPr>
                        <a:t>Semi-Volatile</a:t>
                      </a:r>
                      <a:r>
                        <a:rPr lang="en-US" sz="1800" baseline="0" dirty="0">
                          <a:effectLst/>
                        </a:rPr>
                        <a:t> Organic Compounds (</a:t>
                      </a:r>
                      <a:r>
                        <a:rPr lang="en-US" sz="1800" dirty="0">
                          <a:effectLst/>
                        </a:rPr>
                        <a:t>SVOCs)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ts val="1200"/>
                        </a:lnSpc>
                        <a:spcBef>
                          <a:spcPts val="200"/>
                        </a:spcBef>
                        <a:spcAft>
                          <a:spcPts val="200"/>
                        </a:spcAft>
                      </a:pPr>
                      <a:r>
                        <a:rPr lang="en-US" sz="1800" dirty="0">
                          <a:effectLst/>
                        </a:rPr>
                        <a:t>Site History (organic chemicals) and Soil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4143524"/>
                  </a:ext>
                </a:extLst>
              </a:tr>
              <a:tr h="355660">
                <a:tc>
                  <a:txBody>
                    <a:bodyPr/>
                    <a:lstStyle/>
                    <a:p>
                      <a:pPr marL="0" marR="0" algn="l">
                        <a:lnSpc>
                          <a:spcPts val="1200"/>
                        </a:lnSpc>
                        <a:spcBef>
                          <a:spcPts val="200"/>
                        </a:spcBef>
                        <a:spcAft>
                          <a:spcPts val="200"/>
                        </a:spcAft>
                      </a:pPr>
                      <a:r>
                        <a:rPr lang="en-US" sz="1800" dirty="0">
                          <a:effectLst/>
                        </a:rPr>
                        <a:t>Dissolved Organic Carbon (DOC)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ts val="1200"/>
                        </a:lnSpc>
                        <a:spcBef>
                          <a:spcPts val="200"/>
                        </a:spcBef>
                        <a:spcAft>
                          <a:spcPts val="200"/>
                        </a:spcAft>
                      </a:pPr>
                      <a:r>
                        <a:rPr lang="en-US" sz="1800" dirty="0">
                          <a:effectLst/>
                        </a:rPr>
                        <a:t>Permit Requirement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0996621"/>
                  </a:ext>
                </a:extLst>
              </a:tr>
              <a:tr h="355660">
                <a:tc>
                  <a:txBody>
                    <a:bodyPr/>
                    <a:lstStyle/>
                    <a:p>
                      <a:pPr marL="0" marR="0" algn="l">
                        <a:lnSpc>
                          <a:spcPts val="1200"/>
                        </a:lnSpc>
                        <a:spcBef>
                          <a:spcPts val="200"/>
                        </a:spcBef>
                        <a:spcAft>
                          <a:spcPts val="200"/>
                        </a:spcAft>
                      </a:pPr>
                      <a:r>
                        <a:rPr lang="en-US" sz="1800" dirty="0">
                          <a:effectLst/>
                        </a:rPr>
                        <a:t>Suspended Sediment Concentration (SSC)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ts val="1200"/>
                        </a:lnSpc>
                        <a:spcBef>
                          <a:spcPts val="200"/>
                        </a:spcBef>
                        <a:spcAft>
                          <a:spcPts val="200"/>
                        </a:spcAft>
                      </a:pPr>
                      <a:r>
                        <a:rPr lang="en-US" sz="1800" dirty="0">
                          <a:effectLst/>
                        </a:rPr>
                        <a:t>Permit Requirement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8765741"/>
                  </a:ext>
                </a:extLst>
              </a:tr>
            </a:tbl>
          </a:graphicData>
        </a:graphic>
      </p:graphicFrame>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t/>
            </a:r>
            <a:br>
              <a:rPr kumimoji="0" lang="en-US" altLang="en-US" sz="8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rPr>
            </a:b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p:cNvSpPr txBox="1"/>
          <p:nvPr/>
        </p:nvSpPr>
        <p:spPr>
          <a:xfrm>
            <a:off x="0" y="1002082"/>
            <a:ext cx="9144000" cy="2585323"/>
          </a:xfrm>
          <a:prstGeom prst="rect">
            <a:avLst/>
          </a:prstGeom>
          <a:noFill/>
        </p:spPr>
        <p:txBody>
          <a:bodyPr wrap="square" rtlCol="0">
            <a:spAutoFit/>
          </a:bodyPr>
          <a:lstStyle/>
          <a:p>
            <a:r>
              <a:rPr lang="en-US" dirty="0">
                <a:solidFill>
                  <a:schemeClr val="tx2"/>
                </a:solidFill>
                <a:latin typeface="+mn-lt"/>
              </a:rPr>
              <a:t>SSD Summary:</a:t>
            </a:r>
          </a:p>
          <a:p>
            <a:pPr marL="285750" indent="-285750">
              <a:buFont typeface="Arial" panose="020B0604020202020204" pitchFamily="34" charset="0"/>
              <a:buChar char="•"/>
            </a:pPr>
            <a:r>
              <a:rPr lang="en-US" dirty="0">
                <a:solidFill>
                  <a:schemeClr val="tx2"/>
                </a:solidFill>
                <a:latin typeface="+mn-lt"/>
              </a:rPr>
              <a:t>The following Site-related POCs exceeded the applicable screening value in soil data and have not yet been measured in storm water: benzo(a)anthracene, benzo(a)pyrene, benzo(b)fluoranthene, and indeno(1,2,3-cd)pyrene. They will be added for monitoring. </a:t>
            </a:r>
          </a:p>
          <a:p>
            <a:pPr marL="285750" indent="-285750">
              <a:buFont typeface="Arial" panose="020B0604020202020204" pitchFamily="34" charset="0"/>
              <a:buChar char="•"/>
            </a:pPr>
            <a:r>
              <a:rPr lang="en-US" dirty="0">
                <a:solidFill>
                  <a:schemeClr val="tx2"/>
                </a:solidFill>
                <a:latin typeface="+mn-lt"/>
              </a:rPr>
              <a:t>PCBs were measured in soil data and did not exceed the screening values, but the stream reach is impaired for PCBs and they are Site-related so they will be added for monitoring.</a:t>
            </a:r>
          </a:p>
          <a:p>
            <a:pPr marL="285750" indent="-285750">
              <a:buFont typeface="Arial" panose="020B0604020202020204" pitchFamily="34" charset="0"/>
              <a:buChar char="•"/>
            </a:pPr>
            <a:r>
              <a:rPr lang="en-US" dirty="0">
                <a:solidFill>
                  <a:schemeClr val="tx2"/>
                </a:solidFill>
                <a:latin typeface="+mn-lt"/>
              </a:rPr>
              <a:t>Copper, lead and zinc also exceeded in soil data but they were previously monitored and will not be added for additional monitoring. </a:t>
            </a:r>
          </a:p>
          <a:p>
            <a:pPr marL="285750" indent="-285750">
              <a:buFont typeface="Arial" panose="020B0604020202020204" pitchFamily="34" charset="0"/>
              <a:buChar char="•"/>
            </a:pPr>
            <a:endParaRPr lang="en-US" dirty="0">
              <a:solidFill>
                <a:srgbClr val="0070C0"/>
              </a:solidFill>
            </a:endParaRPr>
          </a:p>
        </p:txBody>
      </p:sp>
    </p:spTree>
    <p:extLst>
      <p:ext uri="{BB962C8B-B14F-4D97-AF65-F5344CB8AC3E}">
        <p14:creationId xmlns:p14="http://schemas.microsoft.com/office/powerpoint/2010/main" val="25885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29346" y="3956712"/>
            <a:ext cx="3004349"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15968"/>
                </a:solidFill>
                <a:effectLst/>
                <a:uLnTx/>
                <a:uFillTx/>
                <a:latin typeface="Arial" panose="020B0604020202020204" pitchFamily="34" charset="0"/>
                <a:cs typeface="Arial" panose="020B0604020202020204" pitchFamily="34" charset="0"/>
              </a:rPr>
              <a:t>Questions?</a:t>
            </a:r>
          </a:p>
        </p:txBody>
      </p:sp>
      <p:sp>
        <p:nvSpPr>
          <p:cNvPr id="3" name="TextBox 2"/>
          <p:cNvSpPr txBox="1"/>
          <p:nvPr/>
        </p:nvSpPr>
        <p:spPr>
          <a:xfrm>
            <a:off x="3391592" y="6156391"/>
            <a:ext cx="37739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ahoma" charset="0"/>
                <a:ea typeface="+mn-ea"/>
                <a:cs typeface="Arial" charset="0"/>
              </a:rPr>
              <a:t>Produced by Los Alamos Legacy Cleanup Contractor, N3B Los Alamos on behalf of DOE’s Environmental Management Los Alamos Field Office</a:t>
            </a:r>
          </a:p>
        </p:txBody>
      </p:sp>
    </p:spTree>
    <p:extLst>
      <p:ext uri="{BB962C8B-B14F-4D97-AF65-F5344CB8AC3E}">
        <p14:creationId xmlns:p14="http://schemas.microsoft.com/office/powerpoint/2010/main" val="32506801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81764"/>
            <a:ext cx="91440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215968"/>
                </a:solidFill>
                <a:effectLst/>
                <a:uLnTx/>
                <a:uFillTx/>
                <a:latin typeface="Arial" panose="020B0604020202020204" pitchFamily="34" charset="0"/>
                <a:cs typeface="Arial" panose="020B0604020202020204" pitchFamily="34" charset="0"/>
              </a:rPr>
              <a:t>Additional Slides</a:t>
            </a:r>
          </a:p>
        </p:txBody>
      </p:sp>
      <p:sp>
        <p:nvSpPr>
          <p:cNvPr id="3" name="TextBox 2"/>
          <p:cNvSpPr txBox="1"/>
          <p:nvPr/>
        </p:nvSpPr>
        <p:spPr>
          <a:xfrm>
            <a:off x="3391592" y="6156391"/>
            <a:ext cx="377397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ahoma" charset="0"/>
                <a:ea typeface="+mn-ea"/>
                <a:cs typeface="Arial" charset="0"/>
              </a:rPr>
              <a:t>Produced by Los Alamos Legacy Cleanup Contractor, N3B Los Alamos on behalf of DOE’s Environmental Management Los Alamos Field Office</a:t>
            </a:r>
          </a:p>
        </p:txBody>
      </p:sp>
    </p:spTree>
    <p:extLst>
      <p:ext uri="{BB962C8B-B14F-4D97-AF65-F5344CB8AC3E}">
        <p14:creationId xmlns:p14="http://schemas.microsoft.com/office/powerpoint/2010/main" val="9319220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Long-Term Stewardship Example: CDV-SMA-2.5</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73329226"/>
              </p:ext>
            </p:extLst>
          </p:nvPr>
        </p:nvGraphicFramePr>
        <p:xfrm>
          <a:off x="0" y="1002394"/>
          <a:ext cx="9144000" cy="3594634"/>
        </p:xfrm>
        <a:graphic>
          <a:graphicData uri="http://schemas.openxmlformats.org/drawingml/2006/table">
            <a:tbl>
              <a:tblPr firstRow="1" firstCol="1" bandRow="1">
                <a:tableStyleId>{5C22544A-7EE6-4342-B048-85BDC9FD1C3A}</a:tableStyleId>
              </a:tblPr>
              <a:tblGrid>
                <a:gridCol w="2811658">
                  <a:extLst>
                    <a:ext uri="{9D8B030D-6E8A-4147-A177-3AD203B41FA5}">
                      <a16:colId xmlns:a16="http://schemas.microsoft.com/office/drawing/2014/main" val="1730573418"/>
                    </a:ext>
                  </a:extLst>
                </a:gridCol>
                <a:gridCol w="6332342">
                  <a:extLst>
                    <a:ext uri="{9D8B030D-6E8A-4147-A177-3AD203B41FA5}">
                      <a16:colId xmlns:a16="http://schemas.microsoft.com/office/drawing/2014/main" val="3108242522"/>
                    </a:ext>
                  </a:extLst>
                </a:gridCol>
              </a:tblGrid>
              <a:tr h="231760">
                <a:tc>
                  <a:txBody>
                    <a:bodyPr/>
                    <a:lstStyle/>
                    <a:p>
                      <a:pPr marL="0" marR="0" algn="l">
                        <a:lnSpc>
                          <a:spcPts val="1300"/>
                        </a:lnSpc>
                        <a:spcBef>
                          <a:spcPts val="300"/>
                        </a:spcBef>
                        <a:spcAft>
                          <a:spcPts val="300"/>
                        </a:spcAft>
                      </a:pPr>
                      <a:r>
                        <a:rPr lang="en-US" sz="1000" dirty="0">
                          <a:effectLst/>
                        </a:rPr>
                        <a:t>Associated Sites</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16-010(c), 16-010(d), 16-028(a)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6887438"/>
                  </a:ext>
                </a:extLst>
              </a:tr>
              <a:tr h="257161">
                <a:tc>
                  <a:txBody>
                    <a:bodyPr/>
                    <a:lstStyle/>
                    <a:p>
                      <a:pPr marL="0" marR="0" algn="l">
                        <a:lnSpc>
                          <a:spcPts val="1300"/>
                        </a:lnSpc>
                        <a:spcBef>
                          <a:spcPts val="300"/>
                        </a:spcBef>
                        <a:spcAft>
                          <a:spcPts val="300"/>
                        </a:spcAft>
                      </a:pPr>
                      <a:r>
                        <a:rPr lang="en-US" sz="1000" dirty="0">
                          <a:effectLst/>
                        </a:rPr>
                        <a:t>Receiving Water</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Cañon de Valle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3292581"/>
                  </a:ext>
                </a:extLst>
              </a:tr>
              <a:tr h="257161">
                <a:tc>
                  <a:txBody>
                    <a:bodyPr/>
                    <a:lstStyle/>
                    <a:p>
                      <a:pPr marL="0" marR="0" algn="l">
                        <a:lnSpc>
                          <a:spcPts val="1300"/>
                        </a:lnSpc>
                        <a:spcBef>
                          <a:spcPts val="300"/>
                        </a:spcBef>
                        <a:spcAft>
                          <a:spcPts val="300"/>
                        </a:spcAft>
                      </a:pPr>
                      <a:r>
                        <a:rPr lang="en-US" sz="1000" dirty="0">
                          <a:effectLst/>
                        </a:rPr>
                        <a:t>Drainage Area</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23.50-acres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8174538"/>
                  </a:ext>
                </a:extLst>
              </a:tr>
              <a:tr h="257161">
                <a:tc>
                  <a:txBody>
                    <a:bodyPr/>
                    <a:lstStyle/>
                    <a:p>
                      <a:pPr marL="0" marR="0" algn="l">
                        <a:lnSpc>
                          <a:spcPts val="1300"/>
                        </a:lnSpc>
                        <a:spcBef>
                          <a:spcPts val="300"/>
                        </a:spcBef>
                        <a:spcAft>
                          <a:spcPts val="300"/>
                        </a:spcAft>
                      </a:pPr>
                      <a:r>
                        <a:rPr lang="en-US" sz="1000" dirty="0">
                          <a:effectLst/>
                        </a:rPr>
                        <a:t>Landscape Characteristics</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10% impervious, 90% pervious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0227802"/>
                  </a:ext>
                </a:extLst>
              </a:tr>
              <a:tr h="870391">
                <a:tc>
                  <a:txBody>
                    <a:bodyPr/>
                    <a:lstStyle/>
                    <a:p>
                      <a:pPr marL="0" marR="0" algn="l">
                        <a:lnSpc>
                          <a:spcPts val="1300"/>
                        </a:lnSpc>
                        <a:spcBef>
                          <a:spcPts val="300"/>
                        </a:spcBef>
                        <a:spcAft>
                          <a:spcPts val="300"/>
                        </a:spcAft>
                      </a:pPr>
                      <a:r>
                        <a:rPr lang="en-US" sz="1000" dirty="0">
                          <a:effectLst/>
                        </a:rPr>
                        <a:t>Consent Order Site Status</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SWMU 16-010(c): No Further Action Approved</a:t>
                      </a:r>
                    </a:p>
                    <a:p>
                      <a:pPr marL="0" marR="0">
                        <a:lnSpc>
                          <a:spcPts val="1200"/>
                        </a:lnSpc>
                        <a:spcBef>
                          <a:spcPts val="200"/>
                        </a:spcBef>
                        <a:spcAft>
                          <a:spcPts val="200"/>
                        </a:spcAft>
                      </a:pPr>
                      <a:r>
                        <a:rPr lang="en-US" sz="1000" dirty="0">
                          <a:effectLst/>
                        </a:rPr>
                        <a:t>SWMU 16-010(d): No Further Action Approved</a:t>
                      </a:r>
                    </a:p>
                    <a:p>
                      <a:pPr marL="0" marR="0">
                        <a:lnSpc>
                          <a:spcPts val="1200"/>
                        </a:lnSpc>
                        <a:spcBef>
                          <a:spcPts val="200"/>
                        </a:spcBef>
                        <a:spcAft>
                          <a:spcPts val="200"/>
                        </a:spcAft>
                      </a:pPr>
                      <a:r>
                        <a:rPr lang="en-US" sz="1000" dirty="0">
                          <a:effectLst/>
                        </a:rPr>
                        <a:t>SWMU 16-028(a): In Progress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05123869"/>
                  </a:ext>
                </a:extLst>
              </a:tr>
              <a:tr h="514322">
                <a:tc>
                  <a:txBody>
                    <a:bodyPr/>
                    <a:lstStyle/>
                    <a:p>
                      <a:pPr marL="0" marR="0" algn="l">
                        <a:lnSpc>
                          <a:spcPts val="1300"/>
                        </a:lnSpc>
                        <a:spcBef>
                          <a:spcPts val="300"/>
                        </a:spcBef>
                        <a:spcAft>
                          <a:spcPts val="300"/>
                        </a:spcAft>
                      </a:pPr>
                      <a:r>
                        <a:rPr lang="en-US" sz="1000" dirty="0">
                          <a:effectLst/>
                        </a:rPr>
                        <a:t>2010 Administratively Continued Permit Final Status</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Baseline Confirmation Complete/Site Deletion Request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9372164"/>
                  </a:ext>
                </a:extLst>
              </a:tr>
              <a:tr h="949517">
                <a:tc>
                  <a:txBody>
                    <a:bodyPr/>
                    <a:lstStyle/>
                    <a:p>
                      <a:pPr marL="0" marR="0" algn="l">
                        <a:lnSpc>
                          <a:spcPts val="1300"/>
                        </a:lnSpc>
                        <a:spcBef>
                          <a:spcPts val="300"/>
                        </a:spcBef>
                        <a:spcAft>
                          <a:spcPts val="300"/>
                        </a:spcAft>
                      </a:pPr>
                      <a:r>
                        <a:rPr lang="en-US" sz="1000" dirty="0">
                          <a:effectLst/>
                        </a:rPr>
                        <a:t>2016–2018 SIP Actions</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Based on the November 2016 field visit, the current sampling location and boundary was agreed upon by all parties to be the best representation of stormwater discharge from 16-028(a). SWMUs 16-010(c) and 16-010(d) were not reviewed in the 2016-2018 SIP process as they have been removed from the LANL Hazardous Waste Facility Permit and are therefore no longer subject to the Consent Order.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6452845"/>
                  </a:ext>
                </a:extLst>
              </a:tr>
              <a:tr h="257161">
                <a:tc>
                  <a:txBody>
                    <a:bodyPr/>
                    <a:lstStyle/>
                    <a:p>
                      <a:pPr marL="0" marR="0" algn="l">
                        <a:lnSpc>
                          <a:spcPts val="1300"/>
                        </a:lnSpc>
                        <a:spcBef>
                          <a:spcPts val="300"/>
                        </a:spcBef>
                        <a:spcAft>
                          <a:spcPts val="300"/>
                        </a:spcAft>
                      </a:pPr>
                      <a:r>
                        <a:rPr lang="en-US" sz="1000" dirty="0">
                          <a:effectLst/>
                        </a:rPr>
                        <a:t>2022 Permit Status</a:t>
                      </a:r>
                      <a:endParaRPr lang="en-US" sz="1000" b="1" dirty="0">
                        <a:solidFill>
                          <a:srgbClr val="B0533A"/>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Long-Term Stewardship</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3785128"/>
                  </a:ext>
                </a:extLst>
              </a:tr>
            </a:tbl>
          </a:graphicData>
        </a:graphic>
      </p:graphicFrame>
      <p:pic>
        <p:nvPicPr>
          <p:cNvPr id="8" name="Picture 7"/>
          <p:cNvPicPr>
            <a:picLocks noChangeAspect="1"/>
          </p:cNvPicPr>
          <p:nvPr/>
        </p:nvPicPr>
        <p:blipFill rotWithShape="1">
          <a:blip r:embed="rId3"/>
          <a:srcRect r="2304"/>
          <a:stretch/>
        </p:blipFill>
        <p:spPr>
          <a:xfrm>
            <a:off x="2044327" y="4597028"/>
            <a:ext cx="6016171" cy="1258578"/>
          </a:xfrm>
          <a:prstGeom prst="rect">
            <a:avLst/>
          </a:prstGeom>
        </p:spPr>
      </p:pic>
    </p:spTree>
    <p:extLst>
      <p:ext uri="{BB962C8B-B14F-4D97-AF65-F5344CB8AC3E}">
        <p14:creationId xmlns:p14="http://schemas.microsoft.com/office/powerpoint/2010/main" val="1286672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CDV-SMA-2.5</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pic>
        <p:nvPicPr>
          <p:cNvPr id="7" name="Picture 6"/>
          <p:cNvPicPr>
            <a:picLocks noChangeAspect="1"/>
          </p:cNvPicPr>
          <p:nvPr/>
        </p:nvPicPr>
        <p:blipFill>
          <a:blip r:embed="rId3"/>
          <a:stretch>
            <a:fillRect/>
          </a:stretch>
        </p:blipFill>
        <p:spPr>
          <a:xfrm>
            <a:off x="1045028" y="1115150"/>
            <a:ext cx="7457884" cy="4996000"/>
          </a:xfrm>
          <a:prstGeom prst="rect">
            <a:avLst/>
          </a:prstGeom>
        </p:spPr>
      </p:pic>
    </p:spTree>
    <p:extLst>
      <p:ext uri="{BB962C8B-B14F-4D97-AF65-F5344CB8AC3E}">
        <p14:creationId xmlns:p14="http://schemas.microsoft.com/office/powerpoint/2010/main" val="1249510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CDV-SMA-2.5 Soil Data (pt. 1)</a:t>
            </a:r>
          </a:p>
        </p:txBody>
      </p:sp>
      <p:pic>
        <p:nvPicPr>
          <p:cNvPr id="3" name="Picture 2"/>
          <p:cNvPicPr>
            <a:picLocks noChangeAspect="1"/>
          </p:cNvPicPr>
          <p:nvPr/>
        </p:nvPicPr>
        <p:blipFill>
          <a:blip r:embed="rId3"/>
          <a:stretch>
            <a:fillRect/>
          </a:stretch>
        </p:blipFill>
        <p:spPr>
          <a:xfrm>
            <a:off x="0" y="1020671"/>
            <a:ext cx="5074268" cy="4298815"/>
          </a:xfrm>
          <a:prstGeom prst="rect">
            <a:avLst/>
          </a:prstGeom>
        </p:spPr>
      </p:pic>
      <p:pic>
        <p:nvPicPr>
          <p:cNvPr id="7" name="Picture 6" descr="CDV-SMA-2"/>
          <p:cNvPicPr/>
          <p:nvPr/>
        </p:nvPicPr>
        <p:blipFill rotWithShape="1">
          <a:blip r:embed="rId4" cstate="print">
            <a:extLst>
              <a:ext uri="{28A0092B-C50C-407E-A947-70E740481C1C}">
                <a14:useLocalDpi xmlns:a14="http://schemas.microsoft.com/office/drawing/2010/main" val="0"/>
              </a:ext>
            </a:extLst>
          </a:blip>
          <a:srcRect l="4708" r="1866" b="2387"/>
          <a:stretch/>
        </p:blipFill>
        <p:spPr bwMode="auto">
          <a:xfrm>
            <a:off x="5074268" y="1446758"/>
            <a:ext cx="4062185" cy="3872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275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CDV-SMA-2.5 Soil Data (pt. 2)</a:t>
            </a:r>
          </a:p>
        </p:txBody>
      </p:sp>
      <p:pic>
        <p:nvPicPr>
          <p:cNvPr id="6" name="Picture 5" descr="CDV-SMA-2"/>
          <p:cNvPicPr/>
          <p:nvPr/>
        </p:nvPicPr>
        <p:blipFill rotWithShape="1">
          <a:blip r:embed="rId3" cstate="print">
            <a:extLst>
              <a:ext uri="{28A0092B-C50C-407E-A947-70E740481C1C}">
                <a14:useLocalDpi xmlns:a14="http://schemas.microsoft.com/office/drawing/2010/main" val="0"/>
              </a:ext>
            </a:extLst>
          </a:blip>
          <a:srcRect l="6179" r="1937" b="2387"/>
          <a:stretch/>
        </p:blipFill>
        <p:spPr bwMode="auto">
          <a:xfrm>
            <a:off x="1872343" y="1248228"/>
            <a:ext cx="5203371" cy="47824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00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Site-Specific Demonstration (SSD) Process</a:t>
            </a:r>
          </a:p>
          <a:p>
            <a:r>
              <a:rPr lang="en-US" sz="2400" dirty="0"/>
              <a:t>New Tiers</a:t>
            </a:r>
          </a:p>
          <a:p>
            <a:pPr lvl="1"/>
            <a:r>
              <a:rPr lang="en-US" sz="2400" dirty="0"/>
              <a:t>Site Deletion</a:t>
            </a:r>
          </a:p>
          <a:p>
            <a:pPr lvl="1"/>
            <a:r>
              <a:rPr lang="en-US" sz="2400" dirty="0"/>
              <a:t>Long-Term Stewardship</a:t>
            </a:r>
          </a:p>
          <a:p>
            <a:pPr lvl="1"/>
            <a:r>
              <a:rPr lang="en-US" sz="2400" dirty="0"/>
              <a:t>Corrective Action</a:t>
            </a:r>
          </a:p>
          <a:p>
            <a:r>
              <a:rPr lang="en-US" sz="2400" dirty="0"/>
              <a:t>SSD Example</a:t>
            </a:r>
          </a:p>
          <a:p>
            <a:r>
              <a:rPr lang="en-US" sz="2400" dirty="0"/>
              <a:t>Questions</a:t>
            </a:r>
          </a:p>
          <a:p>
            <a:endParaRPr lang="en-US" dirty="0"/>
          </a:p>
          <a:p>
            <a:pPr lvl="1"/>
            <a:endParaRPr lang="en-US" dirty="0"/>
          </a:p>
          <a:p>
            <a:pPr marL="0" indent="0">
              <a:buNone/>
            </a:pPr>
            <a:endParaRPr lang="en-US" dirty="0"/>
          </a:p>
        </p:txBody>
      </p:sp>
      <p:sp>
        <p:nvSpPr>
          <p:cNvPr id="3" name="Title 2"/>
          <p:cNvSpPr>
            <a:spLocks noGrp="1"/>
          </p:cNvSpPr>
          <p:nvPr>
            <p:ph type="title"/>
          </p:nvPr>
        </p:nvSpPr>
        <p:spPr/>
        <p:txBody>
          <a:bodyPr/>
          <a:lstStyle/>
          <a:p>
            <a:r>
              <a:rPr lang="en-US" dirty="0"/>
              <a:t>Presentation Outline</a:t>
            </a:r>
          </a:p>
        </p:txBody>
      </p:sp>
    </p:spTree>
    <p:extLst>
      <p:ext uri="{BB962C8B-B14F-4D97-AF65-F5344CB8AC3E}">
        <p14:creationId xmlns:p14="http://schemas.microsoft.com/office/powerpoint/2010/main" val="1558943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CDV-SMA-2.5 Soil Data (pt. 3)</a:t>
            </a:r>
          </a:p>
        </p:txBody>
      </p:sp>
      <p:pic>
        <p:nvPicPr>
          <p:cNvPr id="4" name="Picture 3" descr="CDV-SMA-2"/>
          <p:cNvPicPr/>
          <p:nvPr/>
        </p:nvPicPr>
        <p:blipFill rotWithShape="1">
          <a:blip r:embed="rId3">
            <a:extLst>
              <a:ext uri="{28A0092B-C50C-407E-A947-70E740481C1C}">
                <a14:useLocalDpi xmlns:a14="http://schemas.microsoft.com/office/drawing/2010/main" val="0"/>
              </a:ext>
            </a:extLst>
          </a:blip>
          <a:srcRect l="18124" t="8379" r="16251" b="8254"/>
          <a:stretch/>
        </p:blipFill>
        <p:spPr bwMode="auto">
          <a:xfrm>
            <a:off x="979715" y="1923142"/>
            <a:ext cx="6545942" cy="33527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664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a:xfrm>
            <a:off x="4137025" y="120332"/>
            <a:ext cx="4650105" cy="746760"/>
          </a:xfrm>
        </p:spPr>
        <p:txBody>
          <a:bodyPr/>
          <a:lstStyle/>
          <a:p>
            <a:r>
              <a:rPr lang="en-US" dirty="0"/>
              <a:t>CDV-SMA-2.5 Stormwater Data</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pic>
        <p:nvPicPr>
          <p:cNvPr id="2050" name="Picture 2" descr="CDV-SMA-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71" y="997751"/>
            <a:ext cx="4564744" cy="343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DV-SM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135" y="2358339"/>
            <a:ext cx="4576630" cy="344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16856" y="4796971"/>
            <a:ext cx="3330273" cy="461665"/>
          </a:xfrm>
          <a:prstGeom prst="rect">
            <a:avLst/>
          </a:prstGeom>
          <a:noFill/>
          <a:ln>
            <a:solidFill>
              <a:schemeClr val="tx2"/>
            </a:solidFill>
          </a:ln>
        </p:spPr>
        <p:txBody>
          <a:bodyPr wrap="square" rtlCol="0">
            <a:spAutoFit/>
          </a:bodyPr>
          <a:lstStyle/>
          <a:p>
            <a:r>
              <a:rPr lang="en-US" sz="2400" dirty="0">
                <a:solidFill>
                  <a:schemeClr val="tx2"/>
                </a:solidFill>
              </a:rPr>
              <a:t>No TAL Exceedances</a:t>
            </a:r>
          </a:p>
        </p:txBody>
      </p:sp>
    </p:spTree>
    <p:extLst>
      <p:ext uri="{BB962C8B-B14F-4D97-AF65-F5344CB8AC3E}">
        <p14:creationId xmlns:p14="http://schemas.microsoft.com/office/powerpoint/2010/main" val="282179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CDV-SMA-2.5 2022 Permit Status</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3" name="TextBox 2"/>
          <p:cNvSpPr txBox="1"/>
          <p:nvPr/>
        </p:nvSpPr>
        <p:spPr>
          <a:xfrm>
            <a:off x="442232" y="1315436"/>
            <a:ext cx="7402285" cy="3323987"/>
          </a:xfrm>
          <a:prstGeom prst="rect">
            <a:avLst/>
          </a:prstGeom>
          <a:noFill/>
        </p:spPr>
        <p:txBody>
          <a:bodyPr wrap="square" rtlCol="0">
            <a:spAutoFit/>
          </a:bodyPr>
          <a:lstStyle/>
          <a:p>
            <a:r>
              <a:rPr lang="en-US" sz="2400" dirty="0">
                <a:solidFill>
                  <a:schemeClr val="tx2"/>
                </a:solidFill>
                <a:latin typeface="+mn-lt"/>
              </a:rPr>
              <a:t>Long-Term Stewardship:</a:t>
            </a:r>
          </a:p>
          <a:p>
            <a:pPr marL="285750" indent="-285750">
              <a:buFont typeface="Arial" panose="020B0604020202020204" pitchFamily="34" charset="0"/>
              <a:buChar char="•"/>
            </a:pPr>
            <a:r>
              <a:rPr lang="en-US" sz="2400" dirty="0">
                <a:solidFill>
                  <a:schemeClr val="tx2"/>
                </a:solidFill>
                <a:latin typeface="+mn-lt"/>
              </a:rPr>
              <a:t>All Site-related POCs that exceeded the applicable screening values in soil data were previously monitored in stormwater data and did not exceed TALs.</a:t>
            </a:r>
          </a:p>
          <a:p>
            <a:pPr marL="285750" indent="-285750">
              <a:buFont typeface="Arial" panose="020B0604020202020204" pitchFamily="34" charset="0"/>
              <a:buChar char="•"/>
            </a:pPr>
            <a:r>
              <a:rPr lang="en-US" sz="2400" dirty="0">
                <a:solidFill>
                  <a:schemeClr val="tx2"/>
                </a:solidFill>
                <a:latin typeface="+mn-lt"/>
              </a:rPr>
              <a:t>No TAL exceedances in confirmation monitoring data. </a:t>
            </a:r>
          </a:p>
          <a:p>
            <a:pPr marL="285750" indent="-285750">
              <a:buFont typeface="Arial" panose="020B0604020202020204" pitchFamily="34" charset="0"/>
              <a:buChar char="•"/>
            </a:pPr>
            <a:r>
              <a:rPr lang="en-US" sz="2400" dirty="0">
                <a:solidFill>
                  <a:schemeClr val="tx2"/>
                </a:solidFill>
                <a:latin typeface="+mn-lt"/>
              </a:rPr>
              <a:t>Soil sampling for the Sites within the SMA is not complete, the Site will be re-screened when soil data is available.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7354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Corrective Action Example: M-SMA-12.9 </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32706382"/>
              </p:ext>
            </p:extLst>
          </p:nvPr>
        </p:nvGraphicFramePr>
        <p:xfrm>
          <a:off x="0" y="1011428"/>
          <a:ext cx="9144000" cy="3347630"/>
        </p:xfrm>
        <a:graphic>
          <a:graphicData uri="http://schemas.openxmlformats.org/drawingml/2006/table">
            <a:tbl>
              <a:tblPr firstRow="1" firstCol="1" bandRow="1">
                <a:tableStyleId>{5C22544A-7EE6-4342-B048-85BDC9FD1C3A}</a:tableStyleId>
              </a:tblPr>
              <a:tblGrid>
                <a:gridCol w="2810155">
                  <a:extLst>
                    <a:ext uri="{9D8B030D-6E8A-4147-A177-3AD203B41FA5}">
                      <a16:colId xmlns:a16="http://schemas.microsoft.com/office/drawing/2014/main" val="766520255"/>
                    </a:ext>
                  </a:extLst>
                </a:gridCol>
                <a:gridCol w="6333845">
                  <a:extLst>
                    <a:ext uri="{9D8B030D-6E8A-4147-A177-3AD203B41FA5}">
                      <a16:colId xmlns:a16="http://schemas.microsoft.com/office/drawing/2014/main" val="3465685716"/>
                    </a:ext>
                  </a:extLst>
                </a:gridCol>
              </a:tblGrid>
              <a:tr h="274066">
                <a:tc>
                  <a:txBody>
                    <a:bodyPr/>
                    <a:lstStyle/>
                    <a:p>
                      <a:pPr marL="0" marR="0" algn="l">
                        <a:lnSpc>
                          <a:spcPts val="1300"/>
                        </a:lnSpc>
                        <a:spcBef>
                          <a:spcPts val="300"/>
                        </a:spcBef>
                        <a:spcAft>
                          <a:spcPts val="300"/>
                        </a:spcAft>
                      </a:pPr>
                      <a:r>
                        <a:rPr lang="en-US" sz="1000" dirty="0">
                          <a:effectLst/>
                        </a:rPr>
                        <a:t>Associated Sites</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05-001(b), 05-002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0130385"/>
                  </a:ext>
                </a:extLst>
              </a:tr>
              <a:tr h="274066">
                <a:tc>
                  <a:txBody>
                    <a:bodyPr/>
                    <a:lstStyle/>
                    <a:p>
                      <a:pPr marL="0" marR="0" algn="l">
                        <a:lnSpc>
                          <a:spcPts val="1300"/>
                        </a:lnSpc>
                        <a:spcBef>
                          <a:spcPts val="300"/>
                        </a:spcBef>
                        <a:spcAft>
                          <a:spcPts val="300"/>
                        </a:spcAft>
                      </a:pPr>
                      <a:r>
                        <a:rPr lang="en-US" sz="1000" dirty="0">
                          <a:effectLst/>
                        </a:rPr>
                        <a:t>Receiving Water</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Mortandad Canyon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556928"/>
                  </a:ext>
                </a:extLst>
              </a:tr>
              <a:tr h="274066">
                <a:tc>
                  <a:txBody>
                    <a:bodyPr/>
                    <a:lstStyle/>
                    <a:p>
                      <a:pPr marL="0" marR="0" algn="l">
                        <a:lnSpc>
                          <a:spcPts val="1300"/>
                        </a:lnSpc>
                        <a:spcBef>
                          <a:spcPts val="300"/>
                        </a:spcBef>
                        <a:spcAft>
                          <a:spcPts val="300"/>
                        </a:spcAft>
                      </a:pPr>
                      <a:r>
                        <a:rPr lang="en-US" sz="1000" dirty="0">
                          <a:effectLst/>
                        </a:rPr>
                        <a:t>Drainage Area</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0.17 acres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5462783"/>
                  </a:ext>
                </a:extLst>
              </a:tr>
              <a:tr h="274066">
                <a:tc>
                  <a:txBody>
                    <a:bodyPr/>
                    <a:lstStyle/>
                    <a:p>
                      <a:pPr marL="0" marR="0" algn="l">
                        <a:lnSpc>
                          <a:spcPts val="1300"/>
                        </a:lnSpc>
                        <a:spcBef>
                          <a:spcPts val="300"/>
                        </a:spcBef>
                        <a:spcAft>
                          <a:spcPts val="300"/>
                        </a:spcAft>
                      </a:pPr>
                      <a:r>
                        <a:rPr lang="en-US" sz="1000" dirty="0">
                          <a:effectLst/>
                        </a:rPr>
                        <a:t>Landscape Characteristics</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100% pervious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6849"/>
                  </a:ext>
                </a:extLst>
              </a:tr>
              <a:tr h="619358">
                <a:tc>
                  <a:txBody>
                    <a:bodyPr/>
                    <a:lstStyle/>
                    <a:p>
                      <a:pPr marL="0" marR="0" algn="l">
                        <a:lnSpc>
                          <a:spcPts val="1300"/>
                        </a:lnSpc>
                        <a:spcBef>
                          <a:spcPts val="300"/>
                        </a:spcBef>
                        <a:spcAft>
                          <a:spcPts val="300"/>
                        </a:spcAft>
                      </a:pPr>
                      <a:r>
                        <a:rPr lang="en-US" sz="1000" dirty="0">
                          <a:effectLst/>
                        </a:rPr>
                        <a:t>Consent Order Site Status</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SWMU 05-001(b): Pending Inclusion in Permit Mod Request. Certificate of Completion Received Without Controls</a:t>
                      </a:r>
                    </a:p>
                    <a:p>
                      <a:pPr marL="0" marR="0">
                        <a:lnSpc>
                          <a:spcPts val="1200"/>
                        </a:lnSpc>
                        <a:spcBef>
                          <a:spcPts val="200"/>
                        </a:spcBef>
                        <a:spcAft>
                          <a:spcPts val="200"/>
                        </a:spcAft>
                      </a:pPr>
                      <a:r>
                        <a:rPr lang="en-US" sz="1000" dirty="0">
                          <a:effectLst/>
                        </a:rPr>
                        <a:t>SWMU 05-002: Pending Inclusion in Permit Mod Request. Certificate of Completion Received Without Controls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4067790"/>
                  </a:ext>
                </a:extLst>
              </a:tr>
              <a:tr h="561625">
                <a:tc>
                  <a:txBody>
                    <a:bodyPr/>
                    <a:lstStyle/>
                    <a:p>
                      <a:pPr marL="0" marR="0" algn="l">
                        <a:lnSpc>
                          <a:spcPts val="1300"/>
                        </a:lnSpc>
                        <a:spcBef>
                          <a:spcPts val="300"/>
                        </a:spcBef>
                        <a:spcAft>
                          <a:spcPts val="300"/>
                        </a:spcAft>
                      </a:pPr>
                      <a:r>
                        <a:rPr lang="en-US" sz="1000" dirty="0">
                          <a:effectLst/>
                        </a:rPr>
                        <a:t>2010 Administratively Continued Permit Final Status</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Corrective Action Complete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2089529"/>
                  </a:ext>
                </a:extLst>
              </a:tr>
              <a:tr h="796317">
                <a:tc>
                  <a:txBody>
                    <a:bodyPr/>
                    <a:lstStyle/>
                    <a:p>
                      <a:pPr marL="0" marR="0" algn="l">
                        <a:lnSpc>
                          <a:spcPts val="1300"/>
                        </a:lnSpc>
                        <a:spcBef>
                          <a:spcPts val="300"/>
                        </a:spcBef>
                        <a:spcAft>
                          <a:spcPts val="300"/>
                        </a:spcAft>
                      </a:pPr>
                      <a:r>
                        <a:rPr lang="en-US" sz="1000" dirty="0">
                          <a:effectLst/>
                        </a:rPr>
                        <a:t>2016-2018 SIP Actions</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Based on the May 2017 field visit and follow-up field review of the site topography, soil sample locations, and results, the SIP team determined that the current SMA sampler does encompass stormwater from soil sample locations of concern at this Site, and the current location is representative.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5253453"/>
                  </a:ext>
                </a:extLst>
              </a:tr>
              <a:tr h="274066">
                <a:tc>
                  <a:txBody>
                    <a:bodyPr/>
                    <a:lstStyle/>
                    <a:p>
                      <a:pPr marL="0" marR="0" algn="l">
                        <a:lnSpc>
                          <a:spcPts val="1300"/>
                        </a:lnSpc>
                        <a:spcBef>
                          <a:spcPts val="300"/>
                        </a:spcBef>
                        <a:spcAft>
                          <a:spcPts val="300"/>
                        </a:spcAft>
                      </a:pPr>
                      <a:r>
                        <a:rPr lang="en-US" sz="1000" dirty="0">
                          <a:effectLst/>
                        </a:rPr>
                        <a:t>2022 Permit Status</a:t>
                      </a:r>
                      <a:endParaRPr lang="en-US" sz="1000" b="1" dirty="0">
                        <a:solidFill>
                          <a:srgbClr val="663300"/>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000" dirty="0">
                          <a:effectLst/>
                        </a:rPr>
                        <a:t>Corrective Action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3775692"/>
                  </a:ext>
                </a:extLst>
              </a:tr>
            </a:tbl>
          </a:graphicData>
        </a:graphic>
      </p:graphicFrame>
      <p:pic>
        <p:nvPicPr>
          <p:cNvPr id="6" name="Picture 5"/>
          <p:cNvPicPr>
            <a:picLocks noChangeAspect="1"/>
          </p:cNvPicPr>
          <p:nvPr/>
        </p:nvPicPr>
        <p:blipFill>
          <a:blip r:embed="rId3"/>
          <a:stretch>
            <a:fillRect/>
          </a:stretch>
        </p:blipFill>
        <p:spPr>
          <a:xfrm>
            <a:off x="1063615" y="4615232"/>
            <a:ext cx="7016770" cy="1470081"/>
          </a:xfrm>
          <a:prstGeom prst="rect">
            <a:avLst/>
          </a:prstGeom>
        </p:spPr>
      </p:pic>
    </p:spTree>
    <p:extLst>
      <p:ext uri="{BB962C8B-B14F-4D97-AF65-F5344CB8AC3E}">
        <p14:creationId xmlns:p14="http://schemas.microsoft.com/office/powerpoint/2010/main" val="181229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Corrective Action Example: M-SMA-12.9 </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pic>
        <p:nvPicPr>
          <p:cNvPr id="4" name="Picture 3"/>
          <p:cNvPicPr>
            <a:picLocks noChangeAspect="1"/>
          </p:cNvPicPr>
          <p:nvPr/>
        </p:nvPicPr>
        <p:blipFill>
          <a:blip r:embed="rId3"/>
          <a:stretch>
            <a:fillRect/>
          </a:stretch>
        </p:blipFill>
        <p:spPr>
          <a:xfrm>
            <a:off x="783771" y="1045886"/>
            <a:ext cx="7438571" cy="4983121"/>
          </a:xfrm>
          <a:prstGeom prst="rect">
            <a:avLst/>
          </a:prstGeom>
        </p:spPr>
      </p:pic>
    </p:spTree>
    <p:extLst>
      <p:ext uri="{BB962C8B-B14F-4D97-AF65-F5344CB8AC3E}">
        <p14:creationId xmlns:p14="http://schemas.microsoft.com/office/powerpoint/2010/main" val="203487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M-SMA-12.9 Soil Data (pt. 1)</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pic>
        <p:nvPicPr>
          <p:cNvPr id="6" name="Picture 5" descr="M-SMA-12"/>
          <p:cNvPicPr/>
          <p:nvPr/>
        </p:nvPicPr>
        <p:blipFill rotWithShape="1">
          <a:blip r:embed="rId2" cstate="print">
            <a:extLst>
              <a:ext uri="{28A0092B-C50C-407E-A947-70E740481C1C}">
                <a14:useLocalDpi xmlns:a14="http://schemas.microsoft.com/office/drawing/2010/main" val="0"/>
              </a:ext>
            </a:extLst>
          </a:blip>
          <a:srcRect l="6410" r="2157" b="2570"/>
          <a:stretch/>
        </p:blipFill>
        <p:spPr bwMode="auto">
          <a:xfrm>
            <a:off x="97154" y="1046843"/>
            <a:ext cx="4663531" cy="4294414"/>
          </a:xfrm>
          <a:prstGeom prst="rect">
            <a:avLst/>
          </a:prstGeom>
          <a:noFill/>
          <a:ln>
            <a:noFill/>
          </a:ln>
          <a:extLst>
            <a:ext uri="{53640926-AAD7-44D8-BBD7-CCE9431645EC}">
              <a14:shadowObscured xmlns:a14="http://schemas.microsoft.com/office/drawing/2010/main"/>
            </a:ext>
          </a:extLst>
        </p:spPr>
      </p:pic>
      <p:pic>
        <p:nvPicPr>
          <p:cNvPr id="7" name="Picture 6" descr="M-SMA-12"/>
          <p:cNvPicPr/>
          <p:nvPr/>
        </p:nvPicPr>
        <p:blipFill rotWithShape="1">
          <a:blip r:embed="rId3" cstate="print">
            <a:extLst>
              <a:ext uri="{28A0092B-C50C-407E-A947-70E740481C1C}">
                <a14:useLocalDpi xmlns:a14="http://schemas.microsoft.com/office/drawing/2010/main" val="0"/>
              </a:ext>
            </a:extLst>
          </a:blip>
          <a:srcRect l="6090" r="2244" b="2570"/>
          <a:stretch/>
        </p:blipFill>
        <p:spPr bwMode="auto">
          <a:xfrm>
            <a:off x="4811486" y="1046843"/>
            <a:ext cx="4332514" cy="42944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95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M-SMA-12.9 Soil Data (pt. 2)</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pic>
        <p:nvPicPr>
          <p:cNvPr id="8" name="Picture 7" descr="M-SMA-12"/>
          <p:cNvPicPr/>
          <p:nvPr/>
        </p:nvPicPr>
        <p:blipFill rotWithShape="1">
          <a:blip r:embed="rId2" cstate="print">
            <a:extLst>
              <a:ext uri="{28A0092B-C50C-407E-A947-70E740481C1C}">
                <a14:useLocalDpi xmlns:a14="http://schemas.microsoft.com/office/drawing/2010/main" val="0"/>
              </a:ext>
            </a:extLst>
          </a:blip>
          <a:srcRect r="2244" b="2470"/>
          <a:stretch/>
        </p:blipFill>
        <p:spPr bwMode="auto">
          <a:xfrm>
            <a:off x="46355" y="1031331"/>
            <a:ext cx="4518388" cy="3978637"/>
          </a:xfrm>
          <a:prstGeom prst="rect">
            <a:avLst/>
          </a:prstGeom>
          <a:noFill/>
          <a:ln>
            <a:noFill/>
          </a:ln>
          <a:extLst>
            <a:ext uri="{53640926-AAD7-44D8-BBD7-CCE9431645EC}">
              <a14:shadowObscured xmlns:a14="http://schemas.microsoft.com/office/drawing/2010/main"/>
            </a:ext>
          </a:extLst>
        </p:spPr>
      </p:pic>
      <p:pic>
        <p:nvPicPr>
          <p:cNvPr id="9" name="Picture 8" descr="C:\Users\np903015\AppData\Local\Microsoft\Windows\INetCache\Content.Word\M-SMA-12.9_soil_exceedance_table.bmp"/>
          <p:cNvPicPr/>
          <p:nvPr/>
        </p:nvPicPr>
        <p:blipFill rotWithShape="1">
          <a:blip r:embed="rId3">
            <a:extLst>
              <a:ext uri="{28A0092B-C50C-407E-A947-70E740481C1C}">
                <a14:useLocalDpi xmlns:a14="http://schemas.microsoft.com/office/drawing/2010/main" val="0"/>
              </a:ext>
            </a:extLst>
          </a:blip>
          <a:srcRect l="18530" r="17857"/>
          <a:stretch/>
        </p:blipFill>
        <p:spPr bwMode="auto">
          <a:xfrm>
            <a:off x="3077029" y="5009969"/>
            <a:ext cx="5943600" cy="998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108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M-SMA-12.9 Stormwater Data</a:t>
            </a:r>
          </a:p>
        </p:txBody>
      </p:sp>
      <p:sp>
        <p:nvSpPr>
          <p:cNvPr id="5" name="Rectangle 1"/>
          <p:cNvSpPr>
            <a:spLocks noChangeArrowheads="1"/>
          </p:cNvSpPr>
          <p:nvPr/>
        </p:nvSpPr>
        <p:spPr bwMode="auto">
          <a:xfrm>
            <a:off x="1692275" y="3155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8858" y="994228"/>
            <a:ext cx="4528456" cy="3207658"/>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4637314" y="3077029"/>
            <a:ext cx="4506686" cy="3139620"/>
          </a:xfrm>
          <a:prstGeom prst="rect">
            <a:avLst/>
          </a:prstGeom>
        </p:spPr>
      </p:pic>
      <p:sp>
        <p:nvSpPr>
          <p:cNvPr id="3" name="TextBox 2"/>
          <p:cNvSpPr txBox="1"/>
          <p:nvPr/>
        </p:nvSpPr>
        <p:spPr>
          <a:xfrm>
            <a:off x="4734838" y="1138037"/>
            <a:ext cx="4233798" cy="1569660"/>
          </a:xfrm>
          <a:prstGeom prst="rect">
            <a:avLst/>
          </a:prstGeom>
          <a:noFill/>
          <a:ln>
            <a:solidFill>
              <a:schemeClr val="tx2"/>
            </a:solidFill>
          </a:ln>
        </p:spPr>
        <p:txBody>
          <a:bodyPr wrap="square" rtlCol="0">
            <a:spAutoFit/>
          </a:bodyPr>
          <a:lstStyle/>
          <a:p>
            <a:pPr marL="342900" indent="-342900">
              <a:buFont typeface="Arial" panose="020B0604020202020204" pitchFamily="34" charset="0"/>
              <a:buChar char="•"/>
            </a:pPr>
            <a:r>
              <a:rPr lang="en-US" sz="2400" dirty="0">
                <a:solidFill>
                  <a:schemeClr val="tx2"/>
                </a:solidFill>
              </a:rPr>
              <a:t>Copper exceeded the TAL and BTV</a:t>
            </a:r>
          </a:p>
          <a:p>
            <a:pPr marL="342900" indent="-342900">
              <a:buFont typeface="Arial" panose="020B0604020202020204" pitchFamily="34" charset="0"/>
              <a:buChar char="•"/>
            </a:pPr>
            <a:r>
              <a:rPr lang="en-US" sz="2400" dirty="0">
                <a:solidFill>
                  <a:schemeClr val="tx2"/>
                </a:solidFill>
              </a:rPr>
              <a:t>Gross alpha exceeded the TAL but not the BTV </a:t>
            </a:r>
          </a:p>
        </p:txBody>
      </p:sp>
    </p:spTree>
    <p:extLst>
      <p:ext uri="{BB962C8B-B14F-4D97-AF65-F5344CB8AC3E}">
        <p14:creationId xmlns:p14="http://schemas.microsoft.com/office/powerpoint/2010/main" val="2032456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M-SMA-12.9 2022 Permit Status</a:t>
            </a:r>
          </a:p>
        </p:txBody>
      </p:sp>
      <p:sp>
        <p:nvSpPr>
          <p:cNvPr id="5" name="Rectangle 1"/>
          <p:cNvSpPr>
            <a:spLocks noChangeArrowheads="1"/>
          </p:cNvSpPr>
          <p:nvPr/>
        </p:nvSpPr>
        <p:spPr bwMode="auto">
          <a:xfrm>
            <a:off x="1518104" y="30978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t/>
            </a:r>
            <a:br>
              <a:rPr kumimoji="0" lang="en-US" altLang="en-US" sz="800" b="0" i="0" u="none" strike="noStrike" kern="1200" cap="none" spc="0" normalizeH="0" baseline="-30000" noProof="0" dirty="0">
                <a:ln>
                  <a:noFill/>
                </a:ln>
                <a:solidFill>
                  <a:prstClr val="black"/>
                </a:solidFill>
                <a:effectLst/>
                <a:uLnTx/>
                <a:uFillTx/>
                <a:latin typeface="Arial" panose="020B0604020202020204" pitchFamily="34" charset="0"/>
                <a:ea typeface="Calibri" panose="020F0502020204030204" pitchFamily="34" charset="0"/>
                <a:cs typeface="Arial"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3" name="TextBox 2"/>
          <p:cNvSpPr txBox="1"/>
          <p:nvPr/>
        </p:nvSpPr>
        <p:spPr>
          <a:xfrm>
            <a:off x="0" y="1081956"/>
            <a:ext cx="9144000" cy="4031873"/>
          </a:xfrm>
          <a:prstGeom prst="rect">
            <a:avLst/>
          </a:prstGeom>
          <a:noFill/>
        </p:spPr>
        <p:txBody>
          <a:bodyPr wrap="square" rtlCol="0">
            <a:spAutoFit/>
          </a:bodyPr>
          <a:lstStyle/>
          <a:p>
            <a:r>
              <a:rPr lang="en-US" sz="2000" dirty="0">
                <a:solidFill>
                  <a:schemeClr val="tx2"/>
                </a:solidFill>
                <a:latin typeface="+mn-lt"/>
              </a:rPr>
              <a:t>Corrective Action:</a:t>
            </a:r>
          </a:p>
          <a:p>
            <a:pPr marL="285750" indent="-285750">
              <a:buFont typeface="Arial" panose="020B0604020202020204" pitchFamily="34" charset="0"/>
              <a:buChar char="•"/>
            </a:pPr>
            <a:r>
              <a:rPr lang="en-US" sz="2000" dirty="0">
                <a:solidFill>
                  <a:schemeClr val="tx2"/>
                </a:solidFill>
                <a:latin typeface="+mn-lt"/>
              </a:rPr>
              <a:t>Due to receipt of COCs from NMED under the Consent Order this SMA was in Corrective Action Complete status under the 2010 Permit. However, that is no longer a compliance pathway under the 2022 Permit and the SMA was reevaluated. </a:t>
            </a:r>
          </a:p>
          <a:p>
            <a:pPr marL="285750" indent="-285750">
              <a:buFont typeface="Arial" panose="020B0604020202020204" pitchFamily="34" charset="0"/>
              <a:buChar char="•"/>
            </a:pPr>
            <a:r>
              <a:rPr lang="en-US" sz="2000" dirty="0">
                <a:solidFill>
                  <a:schemeClr val="tx2"/>
                </a:solidFill>
                <a:latin typeface="+mn-lt"/>
              </a:rPr>
              <a:t>Barium exceeded the applicable screening value in soil data but is not a Site-related POC. Therefore, it will not be added for monitoring. Copper exceeded the applicable screening value in soil and exceeded the TAL in stormwater. The remaining metals that exceeded the applicable screening value in soil data were previously measured in stormwater data and did not exceed TALs.</a:t>
            </a:r>
          </a:p>
          <a:p>
            <a:pPr marL="285750" indent="-285750">
              <a:buFont typeface="Arial" panose="020B0604020202020204" pitchFamily="34" charset="0"/>
              <a:buChar char="•"/>
            </a:pPr>
            <a:r>
              <a:rPr lang="en-US" sz="2000" dirty="0">
                <a:solidFill>
                  <a:schemeClr val="tx2"/>
                </a:solidFill>
                <a:latin typeface="+mn-lt"/>
              </a:rPr>
              <a:t>Gross alpha exceeded the TAL but not the BTV.  </a:t>
            </a:r>
            <a:r>
              <a:rPr lang="en-US" sz="2000" b="1" dirty="0">
                <a:solidFill>
                  <a:schemeClr val="tx2"/>
                </a:solidFill>
                <a:latin typeface="+mn-lt"/>
              </a:rPr>
              <a:t>Copper exceeded the TAL and BTV, initiating corrective action.</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2043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7296"/>
            <a:ext cx="9144000" cy="1060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t>Site-Specific Demonstration</a:t>
            </a:r>
          </a:p>
        </p:txBody>
      </p:sp>
      <p:sp>
        <p:nvSpPr>
          <p:cNvPr id="6" name="Content Placeholder 1"/>
          <p:cNvSpPr>
            <a:spLocks noGrp="1"/>
          </p:cNvSpPr>
          <p:nvPr>
            <p:ph idx="1"/>
          </p:nvPr>
        </p:nvSpPr>
        <p:spPr>
          <a:xfrm>
            <a:off x="457200" y="1234440"/>
            <a:ext cx="8229600" cy="4625340"/>
          </a:xfrm>
        </p:spPr>
        <p:txBody>
          <a:bodyPr/>
          <a:lstStyle/>
          <a:p>
            <a:r>
              <a:rPr lang="en-US" sz="2000" dirty="0"/>
              <a:t>Site History for known Pollutants of Concern (POCs)</a:t>
            </a:r>
          </a:p>
          <a:p>
            <a:pPr lvl="1"/>
            <a:r>
              <a:rPr lang="en-US" sz="2000" dirty="0"/>
              <a:t>Past reports</a:t>
            </a:r>
          </a:p>
          <a:p>
            <a:pPr lvl="1"/>
            <a:r>
              <a:rPr lang="en-US" sz="2000" dirty="0"/>
              <a:t>Historic documents</a:t>
            </a:r>
          </a:p>
          <a:p>
            <a:pPr lvl="1"/>
            <a:r>
              <a:rPr lang="en-US" sz="2000" dirty="0"/>
              <a:t>Engineering drawings</a:t>
            </a:r>
          </a:p>
          <a:p>
            <a:r>
              <a:rPr lang="en-US" sz="2000" dirty="0"/>
              <a:t>Soil Data</a:t>
            </a:r>
          </a:p>
          <a:p>
            <a:pPr lvl="1"/>
            <a:r>
              <a:rPr lang="en-US" sz="2000" dirty="0"/>
              <a:t>Collected from 0-3 feet below ground surface</a:t>
            </a:r>
          </a:p>
          <a:p>
            <a:pPr lvl="1"/>
            <a:r>
              <a:rPr lang="en-US" sz="2000" dirty="0"/>
              <a:t>Within 100 feet of the Site Monitoring Area (SMA) boundary</a:t>
            </a:r>
          </a:p>
          <a:p>
            <a:pPr lvl="1"/>
            <a:r>
              <a:rPr lang="en-US" sz="2000" dirty="0"/>
              <a:t>Screening level is 10% of the soil Background Value (BV) or 10% of the Soil Screening Level (SSL) when a background value is not available</a:t>
            </a:r>
          </a:p>
          <a:p>
            <a:r>
              <a:rPr lang="en-US" sz="2000" dirty="0"/>
              <a:t>Storm Water Data</a:t>
            </a:r>
          </a:p>
          <a:p>
            <a:pPr lvl="1"/>
            <a:r>
              <a:rPr lang="en-US" sz="2000" dirty="0"/>
              <a:t>Storm water samples from current permit stage are screened against Target action Levels (TALs) and Background Threshold Values (BTVs)</a:t>
            </a:r>
          </a:p>
          <a:p>
            <a:pPr marL="457200" lvl="1" indent="0">
              <a:buNone/>
            </a:pPr>
            <a:endParaRPr lang="en-US" sz="2100" dirty="0"/>
          </a:p>
          <a:p>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48894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97296"/>
            <a:ext cx="9144000" cy="1060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p:nvPr/>
        </p:nvPicPr>
        <p:blipFill>
          <a:blip r:embed="rId2"/>
          <a:stretch>
            <a:fillRect/>
          </a:stretch>
        </p:blipFill>
        <p:spPr>
          <a:xfrm>
            <a:off x="1" y="0"/>
            <a:ext cx="9144000" cy="6831873"/>
          </a:xfrm>
          <a:prstGeom prst="rect">
            <a:avLst/>
          </a:prstGeom>
          <a:ln>
            <a:solidFill>
              <a:schemeClr val="tx1"/>
            </a:solidFill>
          </a:ln>
        </p:spPr>
      </p:pic>
    </p:spTree>
    <p:extLst>
      <p:ext uri="{BB962C8B-B14F-4D97-AF65-F5344CB8AC3E}">
        <p14:creationId xmlns:p14="http://schemas.microsoft.com/office/powerpoint/2010/main" val="85969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312" y="932688"/>
            <a:ext cx="8878824" cy="5404104"/>
          </a:xfrm>
        </p:spPr>
        <p:txBody>
          <a:bodyPr/>
          <a:lstStyle/>
          <a:p>
            <a:pPr marL="0" indent="0">
              <a:buNone/>
            </a:pPr>
            <a:r>
              <a:rPr lang="en-US" sz="2000" dirty="0"/>
              <a:t>Site Deletion Pathways:</a:t>
            </a:r>
          </a:p>
          <a:p>
            <a:pPr marL="400050">
              <a:buFont typeface="+mj-lt"/>
              <a:buAutoNum type="alphaLcParenR"/>
            </a:pPr>
            <a:r>
              <a:rPr lang="en-US" sz="2000" dirty="0"/>
              <a:t>No industrial </a:t>
            </a:r>
            <a:r>
              <a:rPr lang="en-US" sz="2000" dirty="0" smtClean="0"/>
              <a:t>activities </a:t>
            </a:r>
            <a:r>
              <a:rPr lang="en-US" sz="2000" dirty="0"/>
              <a:t>took place at the Site;</a:t>
            </a:r>
          </a:p>
          <a:p>
            <a:pPr marL="400050">
              <a:buFont typeface="+mj-lt"/>
              <a:buAutoNum type="alphaLcParenR"/>
            </a:pPr>
            <a:r>
              <a:rPr lang="en-US" sz="2000" dirty="0"/>
              <a:t>Site-related POCs have never been exposed, or will no longer be exposed, to storm water;</a:t>
            </a:r>
          </a:p>
          <a:p>
            <a:pPr marL="400050">
              <a:buFont typeface="+mj-lt"/>
              <a:buAutoNum type="alphaLcParenR"/>
            </a:pPr>
            <a:r>
              <a:rPr lang="en-US" sz="2000" dirty="0"/>
              <a:t>Sites have no significant industrial materials remaining that are exposed to storm water after installation of permanent control measures;</a:t>
            </a:r>
          </a:p>
          <a:p>
            <a:pPr marL="400050">
              <a:buFont typeface="+mj-lt"/>
              <a:buAutoNum type="alphaLcParenR"/>
            </a:pPr>
            <a:r>
              <a:rPr lang="en-US" sz="2000" dirty="0"/>
              <a:t>The Permittees certified </a:t>
            </a:r>
            <a:r>
              <a:rPr lang="en-US" sz="2000" dirty="0" smtClean="0"/>
              <a:t>corrective actions have been </a:t>
            </a:r>
            <a:r>
              <a:rPr lang="en-US" sz="2000" smtClean="0"/>
              <a:t>completed by </a:t>
            </a:r>
            <a:r>
              <a:rPr lang="en-US" sz="2000" dirty="0"/>
              <a:t>removing contaminated soil that was exposed to storm water and demonstrating that no significant materials from previous industrial activity remain in the Site;</a:t>
            </a:r>
          </a:p>
          <a:p>
            <a:pPr marL="400050">
              <a:buFont typeface="+mj-lt"/>
              <a:buAutoNum type="alphaLcParenR"/>
            </a:pPr>
            <a:r>
              <a:rPr lang="en-US" sz="2000" dirty="0"/>
              <a:t>SSD shows that the storm water and soil data are below screening levels for all POCs; For Long-Term Stewardship Sites, no evidence of discharge at a Site after a 25-year, 24-hour storm event; or</a:t>
            </a:r>
          </a:p>
          <a:p>
            <a:pPr marL="400050">
              <a:buFont typeface="+mj-lt"/>
              <a:buAutoNum type="alphaLcParenR"/>
            </a:pPr>
            <a:r>
              <a:rPr lang="en-US" sz="2000" dirty="0"/>
              <a:t>If the following conditions are met at a site being monitored: i) sampler is in a representative location; ii) no sample collected after a 25-year, 24-hour storm; and iii) sampler is operable during storms</a:t>
            </a:r>
          </a:p>
        </p:txBody>
      </p:sp>
      <p:sp>
        <p:nvSpPr>
          <p:cNvPr id="3" name="Title 2"/>
          <p:cNvSpPr>
            <a:spLocks noGrp="1"/>
          </p:cNvSpPr>
          <p:nvPr>
            <p:ph type="title"/>
          </p:nvPr>
        </p:nvSpPr>
        <p:spPr/>
        <p:txBody>
          <a:bodyPr/>
          <a:lstStyle/>
          <a:p>
            <a:r>
              <a:rPr lang="en-US" dirty="0"/>
              <a:t>Site Deletion</a:t>
            </a:r>
          </a:p>
        </p:txBody>
      </p:sp>
    </p:spTree>
    <p:extLst>
      <p:ext uri="{BB962C8B-B14F-4D97-AF65-F5344CB8AC3E}">
        <p14:creationId xmlns:p14="http://schemas.microsoft.com/office/powerpoint/2010/main" val="3851584617"/>
      </p:ext>
    </p:extLst>
  </p:cSld>
  <p:clrMapOvr>
    <a:masterClrMapping/>
  </p:clrMapOvr>
  <p:extLst mod="1">
    <p:ext uri="{6950BFC3-D8DA-4A85-94F7-54DA5524770B}">
      <p188:commentRel xmlns:p188="http://schemas.microsoft.com/office/powerpoint/2018/8/main" xmlns=""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1234440"/>
            <a:ext cx="8229600" cy="4469892"/>
          </a:xfrm>
        </p:spPr>
        <p:txBody>
          <a:bodyPr/>
          <a:lstStyle/>
          <a:p>
            <a:pPr marL="0" indent="0">
              <a:buNone/>
            </a:pPr>
            <a:r>
              <a:rPr lang="en-US" sz="2000" dirty="0"/>
              <a:t>Types of Long-Term Stewardship:</a:t>
            </a:r>
          </a:p>
          <a:p>
            <a:pPr marL="457200" indent="-457200">
              <a:buFont typeface="+mj-lt"/>
              <a:buAutoNum type="alphaLcParenR"/>
            </a:pPr>
            <a:r>
              <a:rPr lang="en-US" sz="2000" dirty="0"/>
              <a:t>Storm water sample results are greater than target action limits (TALs) because of background contribution;</a:t>
            </a:r>
          </a:p>
          <a:p>
            <a:pPr marL="457200" indent="-457200">
              <a:buFont typeface="+mj-lt"/>
              <a:buAutoNum type="alphaLcParenR"/>
            </a:pPr>
            <a:r>
              <a:rPr lang="en-US" sz="2000" dirty="0"/>
              <a:t>Storm water sample results are greater than human health - organism only (HH-OO) based TALs, but below wildlife habitat TALs for discharges to non-perennial streams (e.g., PCBs);</a:t>
            </a:r>
          </a:p>
          <a:p>
            <a:pPr marL="457200" indent="-457200">
              <a:buFont typeface="+mj-lt"/>
              <a:buAutoNum type="alphaLcParenR"/>
            </a:pPr>
            <a:r>
              <a:rPr lang="en-US" sz="2000" dirty="0"/>
              <a:t>Storm water sample results exceed the Adjusted Gross Alpha (AGA) TAL before monitoring requirement of AGA was removed from the 2010 permit; or</a:t>
            </a:r>
          </a:p>
          <a:p>
            <a:pPr marL="457200" indent="-457200">
              <a:buFont typeface="+mj-lt"/>
              <a:buAutoNum type="alphaLcParenR"/>
            </a:pPr>
            <a:r>
              <a:rPr lang="en-US" sz="2000" dirty="0"/>
              <a:t>Sites have no evidence of storm water discharges for the past five years.</a:t>
            </a:r>
          </a:p>
          <a:p>
            <a:pPr marL="0" indent="0">
              <a:buNone/>
            </a:pPr>
            <a:endParaRPr lang="en-US" sz="2000" dirty="0"/>
          </a:p>
          <a:p>
            <a:pPr marL="0" indent="0">
              <a:buNone/>
            </a:pPr>
            <a:r>
              <a:rPr lang="en-US" sz="2000" dirty="0"/>
              <a:t>Inspection Requirements: Annually and after a 3-year 24-hour (or greater) storm event.</a:t>
            </a:r>
          </a:p>
        </p:txBody>
      </p:sp>
      <p:sp>
        <p:nvSpPr>
          <p:cNvPr id="3" name="Title 2"/>
          <p:cNvSpPr>
            <a:spLocks noGrp="1"/>
          </p:cNvSpPr>
          <p:nvPr>
            <p:ph type="title"/>
          </p:nvPr>
        </p:nvSpPr>
        <p:spPr>
          <a:xfrm>
            <a:off x="4416552" y="121920"/>
            <a:ext cx="4376928" cy="746760"/>
          </a:xfrm>
        </p:spPr>
        <p:txBody>
          <a:bodyPr/>
          <a:lstStyle/>
          <a:p>
            <a:r>
              <a:rPr lang="en-US" dirty="0"/>
              <a:t>Long-Term Stewardship (LTS)</a:t>
            </a:r>
          </a:p>
        </p:txBody>
      </p:sp>
    </p:spTree>
    <p:extLst>
      <p:ext uri="{BB962C8B-B14F-4D97-AF65-F5344CB8AC3E}">
        <p14:creationId xmlns:p14="http://schemas.microsoft.com/office/powerpoint/2010/main" val="277374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284514"/>
            <a:ext cx="8599714" cy="4865764"/>
          </a:xfrm>
        </p:spPr>
        <p:txBody>
          <a:bodyPr/>
          <a:lstStyle/>
          <a:p>
            <a:pPr marL="457200" indent="-457200">
              <a:buFont typeface="+mj-lt"/>
              <a:buAutoNum type="alphaLcParenR"/>
            </a:pPr>
            <a:r>
              <a:rPr lang="en-US" sz="2800" dirty="0"/>
              <a:t>Once a TAL and/or composite background threshold value (BTV) has been exceeded for a Site-related POC, an appropriate corrective action is identified.</a:t>
            </a:r>
          </a:p>
          <a:p>
            <a:pPr marL="457200" indent="-457200">
              <a:buFont typeface="+mj-lt"/>
              <a:buAutoNum type="alphaLcParenR"/>
            </a:pPr>
            <a:r>
              <a:rPr lang="en-US" sz="2800" dirty="0"/>
              <a:t>Types of corrective actions include:</a:t>
            </a:r>
          </a:p>
          <a:p>
            <a:pPr marL="857250" lvl="1" indent="-457200">
              <a:buFont typeface="+mj-lt"/>
              <a:buAutoNum type="alphaLcParenR"/>
            </a:pPr>
            <a:r>
              <a:rPr lang="en-US" sz="2800" dirty="0"/>
              <a:t>Installation of enhanced control measures,</a:t>
            </a:r>
          </a:p>
          <a:p>
            <a:pPr marL="857250" lvl="1" indent="-457200">
              <a:buFont typeface="+mj-lt"/>
              <a:buAutoNum type="alphaLcParenR"/>
            </a:pPr>
            <a:r>
              <a:rPr lang="en-US" sz="2800" dirty="0"/>
              <a:t>Elimination of Exposure of Site-Related POCs to Stormwater (cap or engineered cover or soil removal)</a:t>
            </a:r>
          </a:p>
          <a:p>
            <a:pPr marL="857250" lvl="1" indent="-457200">
              <a:buFont typeface="+mj-lt"/>
              <a:buAutoNum type="alphaLcParenR"/>
            </a:pPr>
            <a:r>
              <a:rPr lang="en-US" sz="2800" dirty="0"/>
              <a:t>Retention of a 3-year, 24-hour storm event</a:t>
            </a:r>
          </a:p>
          <a:p>
            <a:pPr marL="400050" lvl="1" indent="0">
              <a:buNone/>
            </a:pPr>
            <a:endParaRPr lang="en-US" sz="2100" dirty="0"/>
          </a:p>
        </p:txBody>
      </p:sp>
      <p:sp>
        <p:nvSpPr>
          <p:cNvPr id="3" name="Title 2"/>
          <p:cNvSpPr>
            <a:spLocks noGrp="1"/>
          </p:cNvSpPr>
          <p:nvPr>
            <p:ph type="title"/>
          </p:nvPr>
        </p:nvSpPr>
        <p:spPr>
          <a:xfrm>
            <a:off x="4416552" y="121920"/>
            <a:ext cx="4376928" cy="746760"/>
          </a:xfrm>
        </p:spPr>
        <p:txBody>
          <a:bodyPr/>
          <a:lstStyle/>
          <a:p>
            <a:r>
              <a:rPr lang="en-US" dirty="0"/>
              <a:t>Corrective Action</a:t>
            </a:r>
          </a:p>
        </p:txBody>
      </p:sp>
    </p:spTree>
    <p:extLst>
      <p:ext uri="{BB962C8B-B14F-4D97-AF65-F5344CB8AC3E}">
        <p14:creationId xmlns:p14="http://schemas.microsoft.com/office/powerpoint/2010/main" val="340753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98AB-A094-634A-8465-8A3BB2C35059}"/>
              </a:ext>
            </a:extLst>
          </p:cNvPr>
          <p:cNvSpPr>
            <a:spLocks noGrp="1"/>
          </p:cNvSpPr>
          <p:nvPr>
            <p:ph type="title"/>
          </p:nvPr>
        </p:nvSpPr>
        <p:spPr/>
        <p:txBody>
          <a:bodyPr/>
          <a:lstStyle/>
          <a:p>
            <a:r>
              <a:rPr lang="en-US" dirty="0"/>
              <a:t>Active Monitoring SSD: LA-SMA-0.85</a:t>
            </a:r>
          </a:p>
        </p:txBody>
      </p:sp>
      <p:graphicFrame>
        <p:nvGraphicFramePr>
          <p:cNvPr id="6" name="Table 5"/>
          <p:cNvGraphicFramePr>
            <a:graphicFrameLocks noGrp="1"/>
          </p:cNvGraphicFramePr>
          <p:nvPr>
            <p:extLst>
              <p:ext uri="{D42A27DB-BD31-4B8C-83A1-F6EECF244321}">
                <p14:modId xmlns:p14="http://schemas.microsoft.com/office/powerpoint/2010/main" val="2754053520"/>
              </p:ext>
            </p:extLst>
          </p:nvPr>
        </p:nvGraphicFramePr>
        <p:xfrm>
          <a:off x="0" y="1039663"/>
          <a:ext cx="9144000" cy="3744102"/>
        </p:xfrm>
        <a:graphic>
          <a:graphicData uri="http://schemas.openxmlformats.org/drawingml/2006/table">
            <a:tbl>
              <a:tblPr firstRow="1" firstCol="1" bandRow="1">
                <a:tableStyleId>{5C22544A-7EE6-4342-B048-85BDC9FD1C3A}</a:tableStyleId>
              </a:tblPr>
              <a:tblGrid>
                <a:gridCol w="2723640">
                  <a:extLst>
                    <a:ext uri="{9D8B030D-6E8A-4147-A177-3AD203B41FA5}">
                      <a16:colId xmlns:a16="http://schemas.microsoft.com/office/drawing/2014/main" val="1587949004"/>
                    </a:ext>
                  </a:extLst>
                </a:gridCol>
                <a:gridCol w="6420360">
                  <a:extLst>
                    <a:ext uri="{9D8B030D-6E8A-4147-A177-3AD203B41FA5}">
                      <a16:colId xmlns:a16="http://schemas.microsoft.com/office/drawing/2014/main" val="2825805353"/>
                    </a:ext>
                  </a:extLst>
                </a:gridCol>
              </a:tblGrid>
              <a:tr h="409747">
                <a:tc>
                  <a:txBody>
                    <a:bodyPr/>
                    <a:lstStyle/>
                    <a:p>
                      <a:pPr marL="0" marR="0" algn="l">
                        <a:lnSpc>
                          <a:spcPts val="1300"/>
                        </a:lnSpc>
                        <a:spcBef>
                          <a:spcPts val="300"/>
                        </a:spcBef>
                        <a:spcAft>
                          <a:spcPts val="300"/>
                        </a:spcAft>
                      </a:pPr>
                      <a:r>
                        <a:rPr lang="en-US" sz="1100" dirty="0">
                          <a:effectLst/>
                        </a:rPr>
                        <a:t>Associated Sites</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03-055(c)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409359"/>
                  </a:ext>
                </a:extLst>
              </a:tr>
              <a:tr h="409747">
                <a:tc>
                  <a:txBody>
                    <a:bodyPr/>
                    <a:lstStyle/>
                    <a:p>
                      <a:pPr marL="0" marR="0" algn="l">
                        <a:lnSpc>
                          <a:spcPts val="1300"/>
                        </a:lnSpc>
                        <a:spcBef>
                          <a:spcPts val="300"/>
                        </a:spcBef>
                        <a:spcAft>
                          <a:spcPts val="300"/>
                        </a:spcAft>
                      </a:pPr>
                      <a:r>
                        <a:rPr lang="en-US" sz="1100" dirty="0">
                          <a:effectLst/>
                        </a:rPr>
                        <a:t>Receiving Water</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Los Alamos Canyon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549833"/>
                  </a:ext>
                </a:extLst>
              </a:tr>
              <a:tr h="409747">
                <a:tc>
                  <a:txBody>
                    <a:bodyPr/>
                    <a:lstStyle/>
                    <a:p>
                      <a:pPr marL="0" marR="0" algn="l">
                        <a:lnSpc>
                          <a:spcPts val="1300"/>
                        </a:lnSpc>
                        <a:spcBef>
                          <a:spcPts val="300"/>
                        </a:spcBef>
                        <a:spcAft>
                          <a:spcPts val="300"/>
                        </a:spcAft>
                      </a:pPr>
                      <a:r>
                        <a:rPr lang="en-US" sz="1100" dirty="0">
                          <a:effectLst/>
                        </a:rPr>
                        <a:t>Drainage Area</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4.34 acres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9250590"/>
                  </a:ext>
                </a:extLst>
              </a:tr>
              <a:tr h="409747">
                <a:tc>
                  <a:txBody>
                    <a:bodyPr/>
                    <a:lstStyle/>
                    <a:p>
                      <a:pPr marL="0" marR="0" algn="l">
                        <a:lnSpc>
                          <a:spcPts val="1300"/>
                        </a:lnSpc>
                        <a:spcBef>
                          <a:spcPts val="300"/>
                        </a:spcBef>
                        <a:spcAft>
                          <a:spcPts val="300"/>
                        </a:spcAft>
                      </a:pPr>
                      <a:r>
                        <a:rPr lang="en-US" sz="1100" dirty="0">
                          <a:effectLst/>
                        </a:rPr>
                        <a:t>Landscape Characteristics</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45% impervious, 55% pervious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963904"/>
                  </a:ext>
                </a:extLst>
              </a:tr>
              <a:tr h="602707">
                <a:tc>
                  <a:txBody>
                    <a:bodyPr/>
                    <a:lstStyle/>
                    <a:p>
                      <a:pPr marL="0" marR="0" algn="l">
                        <a:lnSpc>
                          <a:spcPts val="1300"/>
                        </a:lnSpc>
                        <a:spcBef>
                          <a:spcPts val="300"/>
                        </a:spcBef>
                        <a:spcAft>
                          <a:spcPts val="300"/>
                        </a:spcAft>
                      </a:pPr>
                      <a:r>
                        <a:rPr lang="en-US" sz="1100" dirty="0">
                          <a:effectLst/>
                        </a:rPr>
                        <a:t>Consent Order Site Status</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Solid Waste</a:t>
                      </a:r>
                      <a:r>
                        <a:rPr lang="en-US" sz="1100" baseline="0" dirty="0">
                          <a:effectLst/>
                        </a:rPr>
                        <a:t> Management Unit (</a:t>
                      </a:r>
                      <a:r>
                        <a:rPr lang="en-US" sz="1100" dirty="0">
                          <a:effectLst/>
                        </a:rPr>
                        <a:t>SWMU) 03-055(c): Pending Inclusion in Permit Mod Request. Certificate of Completion Received With Controls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962886"/>
                  </a:ext>
                </a:extLst>
              </a:tr>
              <a:tr h="409747">
                <a:tc>
                  <a:txBody>
                    <a:bodyPr/>
                    <a:lstStyle/>
                    <a:p>
                      <a:pPr marL="0" marR="0" algn="l">
                        <a:lnSpc>
                          <a:spcPts val="1300"/>
                        </a:lnSpc>
                        <a:spcBef>
                          <a:spcPts val="300"/>
                        </a:spcBef>
                        <a:spcAft>
                          <a:spcPts val="300"/>
                        </a:spcAft>
                      </a:pPr>
                      <a:r>
                        <a:rPr lang="en-US" sz="1100" dirty="0">
                          <a:effectLst/>
                        </a:rPr>
                        <a:t>2010 AC Permit Final Status</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Corrective Action Complete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901201"/>
                  </a:ext>
                </a:extLst>
              </a:tr>
              <a:tr h="682913">
                <a:tc>
                  <a:txBody>
                    <a:bodyPr/>
                    <a:lstStyle/>
                    <a:p>
                      <a:pPr marL="0" marR="0" algn="l">
                        <a:lnSpc>
                          <a:spcPts val="1300"/>
                        </a:lnSpc>
                        <a:spcBef>
                          <a:spcPts val="300"/>
                        </a:spcBef>
                        <a:spcAft>
                          <a:spcPts val="300"/>
                        </a:spcAft>
                      </a:pPr>
                      <a:r>
                        <a:rPr lang="en-US" sz="1100" dirty="0">
                          <a:effectLst/>
                        </a:rPr>
                        <a:t>2016-2018 SIP Actions</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Based on the February 2018 field visit, all parties agreed that the current sampler location and boundary are the best representation of stormwater discharge from the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2257595"/>
                  </a:ext>
                </a:extLst>
              </a:tr>
              <a:tr h="409747">
                <a:tc>
                  <a:txBody>
                    <a:bodyPr/>
                    <a:lstStyle/>
                    <a:p>
                      <a:pPr marL="0" marR="0" algn="l">
                        <a:lnSpc>
                          <a:spcPts val="1300"/>
                        </a:lnSpc>
                        <a:spcBef>
                          <a:spcPts val="300"/>
                        </a:spcBef>
                        <a:spcAft>
                          <a:spcPts val="300"/>
                        </a:spcAft>
                      </a:pPr>
                      <a:r>
                        <a:rPr lang="en-US" sz="1100" dirty="0">
                          <a:effectLst/>
                        </a:rPr>
                        <a:t>2022 Permit Status</a:t>
                      </a:r>
                      <a:endParaRPr lang="en-US" sz="1100" b="1" dirty="0">
                        <a:solidFill>
                          <a:srgbClr val="0054A6"/>
                        </a:solidFill>
                        <a:effectLst/>
                        <a:latin typeface="Minion Pro"/>
                        <a:ea typeface="Calibri" panose="020F0502020204030204" pitchFamily="34" charset="0"/>
                        <a:cs typeface="Calibri" panose="020F0502020204030204" pitchFamily="34" charset="0"/>
                      </a:endParaRPr>
                    </a:p>
                  </a:txBody>
                  <a:tcPr marL="68580" marR="68580" marT="0" marB="0"/>
                </a:tc>
                <a:tc>
                  <a:txBody>
                    <a:bodyPr/>
                    <a:lstStyle/>
                    <a:p>
                      <a:pPr marL="0" marR="0">
                        <a:lnSpc>
                          <a:spcPts val="1200"/>
                        </a:lnSpc>
                        <a:spcBef>
                          <a:spcPts val="200"/>
                        </a:spcBef>
                        <a:spcAft>
                          <a:spcPts val="200"/>
                        </a:spcAft>
                      </a:pPr>
                      <a:r>
                        <a:rPr lang="en-US" sz="1100" dirty="0">
                          <a:effectLst/>
                        </a:rPr>
                        <a:t>Active Monitoring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922879"/>
                  </a:ext>
                </a:extLst>
              </a:tr>
            </a:tbl>
          </a:graphicData>
        </a:graphic>
      </p:graphicFrame>
      <p:pic>
        <p:nvPicPr>
          <p:cNvPr id="9" name="Picture 8"/>
          <p:cNvPicPr>
            <a:picLocks noChangeAspect="1"/>
          </p:cNvPicPr>
          <p:nvPr/>
        </p:nvPicPr>
        <p:blipFill>
          <a:blip r:embed="rId3"/>
          <a:stretch>
            <a:fillRect/>
          </a:stretch>
        </p:blipFill>
        <p:spPr>
          <a:xfrm>
            <a:off x="1045525" y="4783767"/>
            <a:ext cx="7469048" cy="1034570"/>
          </a:xfrm>
          <a:prstGeom prst="rect">
            <a:avLst/>
          </a:prstGeom>
        </p:spPr>
      </p:pic>
    </p:spTree>
    <p:extLst>
      <p:ext uri="{BB962C8B-B14F-4D97-AF65-F5344CB8AC3E}">
        <p14:creationId xmlns:p14="http://schemas.microsoft.com/office/powerpoint/2010/main" val="68865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LA-SMA-0.85 Map</a:t>
            </a:r>
          </a:p>
        </p:txBody>
      </p:sp>
      <p:pic>
        <p:nvPicPr>
          <p:cNvPr id="4" name="Picture 3"/>
          <p:cNvPicPr>
            <a:picLocks noChangeAspect="1"/>
          </p:cNvPicPr>
          <p:nvPr/>
        </p:nvPicPr>
        <p:blipFill>
          <a:blip r:embed="rId2"/>
          <a:stretch>
            <a:fillRect/>
          </a:stretch>
        </p:blipFill>
        <p:spPr>
          <a:xfrm>
            <a:off x="985708" y="1091889"/>
            <a:ext cx="7272920" cy="4866181"/>
          </a:xfrm>
          <a:prstGeom prst="rect">
            <a:avLst/>
          </a:prstGeom>
        </p:spPr>
      </p:pic>
    </p:spTree>
    <p:extLst>
      <p:ext uri="{BB962C8B-B14F-4D97-AF65-F5344CB8AC3E}">
        <p14:creationId xmlns:p14="http://schemas.microsoft.com/office/powerpoint/2010/main" val="2050265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EM SSAB EM-30 0417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32521</TotalTime>
  <Words>2407</Words>
  <Application>Microsoft Office PowerPoint</Application>
  <PresentationFormat>On-screen Show (4:3)</PresentationFormat>
  <Paragraphs>201</Paragraphs>
  <Slides>28</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Narrow</vt:lpstr>
      <vt:lpstr>Calibri</vt:lpstr>
      <vt:lpstr>Helvetica Neue</vt:lpstr>
      <vt:lpstr>Minion Pro</vt:lpstr>
      <vt:lpstr>Tahoma</vt:lpstr>
      <vt:lpstr>Times New Roman</vt:lpstr>
      <vt:lpstr>ヒラギノ角ゴ ProN W3</vt:lpstr>
      <vt:lpstr>EM SSAB EM-30 041713</vt:lpstr>
      <vt:lpstr>Custom Design</vt:lpstr>
      <vt:lpstr>Site Specific Demonstration Screening Process as outlined in the 2022 Storm Water Individual Permit (NM0030759) </vt:lpstr>
      <vt:lpstr>Presentation Outline</vt:lpstr>
      <vt:lpstr>Site-Specific Demonstration</vt:lpstr>
      <vt:lpstr>PowerPoint Presentation</vt:lpstr>
      <vt:lpstr>Site Deletion</vt:lpstr>
      <vt:lpstr>Long-Term Stewardship (LTS)</vt:lpstr>
      <vt:lpstr>Corrective Action</vt:lpstr>
      <vt:lpstr>Active Monitoring SSD: LA-SMA-0.85</vt:lpstr>
      <vt:lpstr>LA-SMA-0.85 Map</vt:lpstr>
      <vt:lpstr>LA-SMA-0.85 Soil Data (pt. 1)</vt:lpstr>
      <vt:lpstr>LA-SMA-0.85 Soil Data (pt. 2)</vt:lpstr>
      <vt:lpstr>LA-SMA-0.85 Stormwater Data</vt:lpstr>
      <vt:lpstr>SSD for LA-SMA-0.85</vt:lpstr>
      <vt:lpstr>PowerPoint Presentation</vt:lpstr>
      <vt:lpstr>PowerPoint Presentation</vt:lpstr>
      <vt:lpstr>Long-Term Stewardship Example: CDV-SMA-2.5</vt:lpstr>
      <vt:lpstr>CDV-SMA-2.5</vt:lpstr>
      <vt:lpstr>CDV-SMA-2.5 Soil Data (pt. 1)</vt:lpstr>
      <vt:lpstr>CDV-SMA-2.5 Soil Data (pt. 2)</vt:lpstr>
      <vt:lpstr>CDV-SMA-2.5 Soil Data (pt. 3)</vt:lpstr>
      <vt:lpstr>CDV-SMA-2.5 Stormwater Data</vt:lpstr>
      <vt:lpstr>CDV-SMA-2.5 2022 Permit Status</vt:lpstr>
      <vt:lpstr>Corrective Action Example: M-SMA-12.9 </vt:lpstr>
      <vt:lpstr>Corrective Action Example: M-SMA-12.9 </vt:lpstr>
      <vt:lpstr>M-SMA-12.9 Soil Data (pt. 1)</vt:lpstr>
      <vt:lpstr>M-SMA-12.9 Soil Data (pt. 2)</vt:lpstr>
      <vt:lpstr>M-SMA-12.9 Stormwater Data</vt:lpstr>
      <vt:lpstr>M-SMA-12.9 2022 Permit Status</vt:lpstr>
    </vt:vector>
  </TitlesOfParts>
  <Company>Northrop Grumman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PowerPoint Template</dc:title>
  <dc:creator>Corporate Communications</dc:creator>
  <cp:lastModifiedBy>Kathryn M. Keenan</cp:lastModifiedBy>
  <cp:revision>902</cp:revision>
  <cp:lastPrinted>2018-07-09T14:50:44Z</cp:lastPrinted>
  <dcterms:created xsi:type="dcterms:W3CDTF">2007-12-05T18:39:31Z</dcterms:created>
  <dcterms:modified xsi:type="dcterms:W3CDTF">2022-11-07T21:49:06Z</dcterms:modified>
</cp:coreProperties>
</file>