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A3_1A75FEF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8" r:id="rId2"/>
  </p:sldMasterIdLst>
  <p:notesMasterIdLst>
    <p:notesMasterId r:id="rId17"/>
  </p:notesMasterIdLst>
  <p:sldIdLst>
    <p:sldId id="395" r:id="rId3"/>
    <p:sldId id="426" r:id="rId4"/>
    <p:sldId id="427" r:id="rId5"/>
    <p:sldId id="410" r:id="rId6"/>
    <p:sldId id="428" r:id="rId7"/>
    <p:sldId id="411" r:id="rId8"/>
    <p:sldId id="420" r:id="rId9"/>
    <p:sldId id="421" r:id="rId10"/>
    <p:sldId id="422" r:id="rId11"/>
    <p:sldId id="408" r:id="rId12"/>
    <p:sldId id="418" r:id="rId13"/>
    <p:sldId id="419" r:id="rId14"/>
    <p:sldId id="417" r:id="rId15"/>
    <p:sldId id="416" r:id="rId16"/>
  </p:sldIdLst>
  <p:sldSz cx="9144000" cy="6858000" type="screen4x3"/>
  <p:notesSz cx="6881813" cy="9296400"/>
  <p:custDataLst>
    <p:tags r:id="rId18"/>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59">
          <p15:clr>
            <a:srgbClr val="A4A3A4"/>
          </p15:clr>
        </p15:guide>
        <p15:guide id="2" pos="145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80D0FC-445F-BA14-880B-00FEA5AD1BE3}" name="Hefflinger, Patrick (CONTR)" initials="HP(" userId="S::Patrick.Hefflinger@em.doe.gov::5d04db57-ec54-471d-9d09-e4aef54256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tchma7" initials="mmj" lastIdx="1" clrIdx="0"/>
  <p:cmAuthor id="7" name="Gallagher, Stephanie (CONTR)" initials="GS(" lastIdx="8" clrIdx="7">
    <p:extLst>
      <p:ext uri="{19B8F6BF-5375-455C-9EA6-DF929625EA0E}">
        <p15:presenceInfo xmlns:p15="http://schemas.microsoft.com/office/powerpoint/2012/main" userId="S::stephanie.gallagher@em.doe.gov::27f9efdf-0394-4dd2-b47d-967a8d1da243" providerId="AD"/>
      </p:ext>
    </p:extLst>
  </p:cmAuthor>
  <p:cmAuthor id="1" name="Rodriguez, Cheryl" initials="RC" lastIdx="9" clrIdx="1">
    <p:extLst>
      <p:ext uri="{19B8F6BF-5375-455C-9EA6-DF929625EA0E}">
        <p15:presenceInfo xmlns:p15="http://schemas.microsoft.com/office/powerpoint/2012/main" userId="S-1-5-21-2844929807-1687724802-988633214-111182" providerId="AD"/>
      </p:ext>
    </p:extLst>
  </p:cmAuthor>
  <p:cmAuthor id="8" name="Evans, John H." initials="EJH" lastIdx="14" clrIdx="8">
    <p:extLst>
      <p:ext uri="{19B8F6BF-5375-455C-9EA6-DF929625EA0E}">
        <p15:presenceInfo xmlns:p15="http://schemas.microsoft.com/office/powerpoint/2012/main" userId="S::John.H.Evans@em.doe.gov::734610c0-3eba-4b47-880b-2cbf2f84353d" providerId="AD"/>
      </p:ext>
    </p:extLst>
  </p:cmAuthor>
  <p:cmAuthor id="2" name="Kathryn M. Keenan" initials="KMK" lastIdx="8" clrIdx="2">
    <p:extLst>
      <p:ext uri="{19B8F6BF-5375-455C-9EA6-DF929625EA0E}">
        <p15:presenceInfo xmlns:p15="http://schemas.microsoft.com/office/powerpoint/2012/main" userId="S-1-5-21-95220007-3361378986-4287871161-8368" providerId="AD"/>
      </p:ext>
    </p:extLst>
  </p:cmAuthor>
  <p:cmAuthor id="9" name="Rodriguez, Cheryl" initials="RC [2]" lastIdx="14" clrIdx="9">
    <p:extLst>
      <p:ext uri="{19B8F6BF-5375-455C-9EA6-DF929625EA0E}">
        <p15:presenceInfo xmlns:p15="http://schemas.microsoft.com/office/powerpoint/2012/main" userId="S::Cheryl.Rodriguez@em.doe.gov::f9ea0c23-2525-42d8-b3cc-3c5ce7d6024a" providerId="AD"/>
      </p:ext>
    </p:extLst>
  </p:cmAuthor>
  <p:cmAuthor id="3" name="Amanda B. White" initials="ABW" lastIdx="9" clrIdx="3">
    <p:extLst>
      <p:ext uri="{19B8F6BF-5375-455C-9EA6-DF929625EA0E}">
        <p15:presenceInfo xmlns:p15="http://schemas.microsoft.com/office/powerpoint/2012/main" userId="S-1-5-21-95220007-3361378986-4287871161-1663" providerId="AD"/>
      </p:ext>
    </p:extLst>
  </p:cmAuthor>
  <p:cmAuthor id="10" name="White, Amanda1" initials="WA" lastIdx="1" clrIdx="10">
    <p:extLst>
      <p:ext uri="{19B8F6BF-5375-455C-9EA6-DF929625EA0E}">
        <p15:presenceInfo xmlns:p15="http://schemas.microsoft.com/office/powerpoint/2012/main" userId="S::AMANDA.WHITE1@tetratech.com::b18bd0c3-6576-4d75-bc05-4dba47a66278" providerId="AD"/>
      </p:ext>
    </p:extLst>
  </p:cmAuthor>
  <p:cmAuthor id="4" name="Ritchey, Joseph (CONTR)" initials="RJ(" lastIdx="17" clrIdx="4">
    <p:extLst>
      <p:ext uri="{19B8F6BF-5375-455C-9EA6-DF929625EA0E}">
        <p15:presenceInfo xmlns:p15="http://schemas.microsoft.com/office/powerpoint/2012/main" userId="S::Joseph.Ritchey@em.doe.gov::f7ed9e99-4701-4550-998f-f8246f3b70b9" providerId="AD"/>
      </p:ext>
    </p:extLst>
  </p:cmAuthor>
  <p:cmAuthor id="5" name="Kathryn M. Keenan" initials="KMK [2]" lastIdx="26" clrIdx="5">
    <p:extLst>
      <p:ext uri="{19B8F6BF-5375-455C-9EA6-DF929625EA0E}">
        <p15:presenceInfo xmlns:p15="http://schemas.microsoft.com/office/powerpoint/2012/main" userId="Kathryn M. Keenan" providerId="None"/>
      </p:ext>
    </p:extLst>
  </p:cmAuthor>
  <p:cmAuthor id="6" name="Karly B. Rodriguez" initials="KBR" lastIdx="5" clrIdx="6">
    <p:extLst>
      <p:ext uri="{19B8F6BF-5375-455C-9EA6-DF929625EA0E}">
        <p15:presenceInfo xmlns:p15="http://schemas.microsoft.com/office/powerpoint/2012/main" userId="S-1-5-21-95220007-3361378986-4287871161-3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2A5"/>
    <a:srgbClr val="8DEBAC"/>
    <a:srgbClr val="4A666E"/>
    <a:srgbClr val="215968"/>
    <a:srgbClr val="BC596A"/>
    <a:srgbClr val="4B5F89"/>
    <a:srgbClr val="6E86D4"/>
    <a:srgbClr val="5F83D3"/>
    <a:srgbClr val="FF9F00"/>
    <a:srgbClr val="00A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7" autoAdjust="0"/>
    <p:restoredTop sz="99813" autoAdjust="0"/>
  </p:normalViewPr>
  <p:slideViewPr>
    <p:cSldViewPr snapToGrid="0">
      <p:cViewPr varScale="1">
        <p:scale>
          <a:sx n="113" d="100"/>
          <a:sy n="113" d="100"/>
        </p:scale>
        <p:origin x="1374" y="84"/>
      </p:cViewPr>
      <p:guideLst>
        <p:guide orient="horz" pos="2159"/>
        <p:guide pos="1452"/>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18"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modernComment_1A3_1A75FEF4.xml><?xml version="1.0" encoding="utf-8"?>
<p188:cmLst xmlns:a="http://schemas.openxmlformats.org/drawingml/2006/main" xmlns:r="http://schemas.openxmlformats.org/officeDocument/2006/relationships" xmlns:p188="http://schemas.microsoft.com/office/powerpoint/2018/8/main">
  <p188:cm id="{2AAEC81D-4C2D-4D38-BDF7-3FBA71E3D341}" authorId="{F680D0FC-445F-BA14-880B-00FEA5AD1BE3}" created="2022-11-04T17:29:32.977">
    <pc:sldMkLst xmlns:pc="http://schemas.microsoft.com/office/powerpoint/2013/main/command">
      <pc:docMk/>
      <pc:sldMk cId="443940596" sldId="419"/>
    </pc:sldMkLst>
    <p188:txBody>
      <a:bodyPr/>
      <a:lstStyle/>
      <a:p>
        <a:r>
          <a:rPr lang="en-US"/>
          <a:t>Please be sure to note that these are estimated dates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1"/>
            <a:ext cx="2982119" cy="46482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lvl1pPr>
              <a:defRPr sz="1100" smtClean="0">
                <a:latin typeface="Arial" charset="0"/>
              </a:defRPr>
            </a:lvl1pPr>
          </a:lstStyle>
          <a:p>
            <a:pPr>
              <a:defRPr/>
            </a:pPr>
            <a:endParaRPr lang="en-US" dirty="0"/>
          </a:p>
        </p:txBody>
      </p:sp>
      <p:sp>
        <p:nvSpPr>
          <p:cNvPr id="125955" name="Rectangle 3"/>
          <p:cNvSpPr>
            <a:spLocks noGrp="1" noChangeArrowheads="1"/>
          </p:cNvSpPr>
          <p:nvPr>
            <p:ph type="dt" idx="1"/>
          </p:nvPr>
        </p:nvSpPr>
        <p:spPr bwMode="auto">
          <a:xfrm>
            <a:off x="3898102" y="1"/>
            <a:ext cx="2982119" cy="46482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lvl1pPr algn="r">
              <a:defRPr sz="1100" smtClean="0">
                <a:latin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17600" y="695325"/>
            <a:ext cx="4648200" cy="348615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8182" y="4415791"/>
            <a:ext cx="5505450" cy="418338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6"/>
          <p:cNvSpPr>
            <a:spLocks noGrp="1" noChangeArrowheads="1"/>
          </p:cNvSpPr>
          <p:nvPr>
            <p:ph type="ftr" sz="quarter" idx="4"/>
          </p:nvPr>
        </p:nvSpPr>
        <p:spPr bwMode="auto">
          <a:xfrm>
            <a:off x="0" y="8829968"/>
            <a:ext cx="2982119" cy="464820"/>
          </a:xfrm>
          <a:prstGeom prst="rect">
            <a:avLst/>
          </a:prstGeom>
          <a:noFill/>
          <a:ln w="9525">
            <a:noFill/>
            <a:miter lim="800000"/>
            <a:headEnd/>
            <a:tailEnd/>
          </a:ln>
          <a:effectLst/>
        </p:spPr>
        <p:txBody>
          <a:bodyPr vert="horz" wrap="square" lIns="93137" tIns="46568" rIns="93137" bIns="46568" numCol="1" anchor="b" anchorCtr="0" compatLnSpc="1">
            <a:prstTxWarp prst="textNoShape">
              <a:avLst/>
            </a:prstTxWarp>
          </a:bodyPr>
          <a:lstStyle>
            <a:lvl1pPr>
              <a:defRPr sz="1100" smtClean="0">
                <a:latin typeface="Arial" charset="0"/>
              </a:defRPr>
            </a:lvl1pPr>
          </a:lstStyle>
          <a:p>
            <a:pPr>
              <a:defRPr/>
            </a:pPr>
            <a:endParaRPr lang="en-US" dirty="0"/>
          </a:p>
        </p:txBody>
      </p:sp>
      <p:sp>
        <p:nvSpPr>
          <p:cNvPr id="125959" name="Rectangle 7"/>
          <p:cNvSpPr>
            <a:spLocks noGrp="1" noChangeArrowheads="1"/>
          </p:cNvSpPr>
          <p:nvPr>
            <p:ph type="sldNum" sz="quarter" idx="5"/>
          </p:nvPr>
        </p:nvSpPr>
        <p:spPr bwMode="auto">
          <a:xfrm>
            <a:off x="3898102" y="8829968"/>
            <a:ext cx="2982119" cy="464820"/>
          </a:xfrm>
          <a:prstGeom prst="rect">
            <a:avLst/>
          </a:prstGeom>
          <a:noFill/>
          <a:ln w="9525">
            <a:noFill/>
            <a:miter lim="800000"/>
            <a:headEnd/>
            <a:tailEnd/>
          </a:ln>
          <a:effectLst/>
        </p:spPr>
        <p:txBody>
          <a:bodyPr vert="horz" wrap="square" lIns="93137" tIns="46568" rIns="93137" bIns="46568" numCol="1" anchor="b" anchorCtr="0" compatLnSpc="1">
            <a:prstTxWarp prst="textNoShape">
              <a:avLst/>
            </a:prstTxWarp>
          </a:bodyPr>
          <a:lstStyle>
            <a:lvl1pPr algn="r">
              <a:defRPr sz="1100" smtClean="0">
                <a:latin typeface="Arial" charset="0"/>
              </a:defRPr>
            </a:lvl1pPr>
          </a:lstStyle>
          <a:p>
            <a:pPr>
              <a:defRPr/>
            </a:pPr>
            <a:fld id="{6C2B205D-311F-449C-BC2F-DB011333AA54}" type="slidenum">
              <a:rPr lang="en-US"/>
              <a:pPr>
                <a:defRPr/>
              </a:pPr>
              <a:t>‹#›</a:t>
            </a:fld>
            <a:endParaRPr lang="en-US" dirty="0"/>
          </a:p>
        </p:txBody>
      </p:sp>
    </p:spTree>
    <p:extLst>
      <p:ext uri="{BB962C8B-B14F-4D97-AF65-F5344CB8AC3E}">
        <p14:creationId xmlns:p14="http://schemas.microsoft.com/office/powerpoint/2010/main" val="3359646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a:t>
            </a:fld>
            <a:endParaRPr lang="en-US" dirty="0"/>
          </a:p>
        </p:txBody>
      </p:sp>
    </p:spTree>
    <p:extLst>
      <p:ext uri="{BB962C8B-B14F-4D97-AF65-F5344CB8AC3E}">
        <p14:creationId xmlns:p14="http://schemas.microsoft.com/office/powerpoint/2010/main" val="338119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a:prstGeom prst="rect">
            <a:avLst/>
          </a:prstGeom>
          <a:noFill/>
          <a:ln w="12700">
            <a:solidFill>
              <a:prstClr val="black"/>
            </a:solidFill>
          </a:ln>
        </p:spPr>
      </p:sp>
      <p:sp>
        <p:nvSpPr>
          <p:cNvPr id="3" name="Notes Placeholder 2"/>
          <p:cNvSpPr>
            <a:spLocks noGrp="1"/>
          </p:cNvSpPr>
          <p:nvPr>
            <p:ph type="body" idx="1"/>
          </p:nvPr>
        </p:nvSpPr>
        <p:spPr>
          <a:xfrm>
            <a:off x="695800" y="4387854"/>
            <a:ext cx="5560060" cy="4156075"/>
          </a:xfrm>
          <a:prstGeom prst="rect">
            <a:avLst/>
          </a:prstGeom>
        </p:spPr>
        <p:txBody>
          <a:bodyPr>
            <a:normAutofit/>
          </a:bodyPr>
          <a:lstStyle/>
          <a:p>
            <a:endParaRPr lang="en-US" dirty="0"/>
          </a:p>
        </p:txBody>
      </p:sp>
    </p:spTree>
    <p:extLst>
      <p:ext uri="{BB962C8B-B14F-4D97-AF65-F5344CB8AC3E}">
        <p14:creationId xmlns:p14="http://schemas.microsoft.com/office/powerpoint/2010/main" val="2646082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3506709"/>
            <a:ext cx="7772400" cy="1470181"/>
          </a:xfrm>
        </p:spPr>
        <p:txBody>
          <a:bodyPr/>
          <a:lstStyle>
            <a:lvl1pPr algn="l">
              <a:lnSpc>
                <a:spcPct val="90000"/>
              </a:lnSpc>
              <a:defRPr sz="3200"/>
            </a:lvl1pPr>
          </a:lstStyle>
          <a:p>
            <a:pPr lvl="0"/>
            <a:r>
              <a:rPr lang="en-US" dirty="0"/>
              <a:t>Click to edit Master title style</a:t>
            </a:r>
          </a:p>
        </p:txBody>
      </p:sp>
      <p:sp>
        <p:nvSpPr>
          <p:cNvPr id="3" name="Subtitle 2"/>
          <p:cNvSpPr txBox="1">
            <a:spLocks noGrp="1"/>
          </p:cNvSpPr>
          <p:nvPr>
            <p:ph type="subTitle" idx="1"/>
          </p:nvPr>
        </p:nvSpPr>
        <p:spPr>
          <a:xfrm>
            <a:off x="694800" y="4925400"/>
            <a:ext cx="6400800" cy="604800"/>
          </a:xfrm>
        </p:spPr>
        <p:txBody>
          <a:bodyPr/>
          <a:lstStyle>
            <a:lvl1pPr marL="0" indent="0" algn="l">
              <a:buNone/>
              <a:defRPr sz="2400" b="1" i="1">
                <a:solidFill>
                  <a:schemeClr val="tx1">
                    <a:lumMod val="50000"/>
                    <a:lumOff val="50000"/>
                  </a:schemeClr>
                </a:solidFill>
              </a:defRPr>
            </a:lvl1pPr>
          </a:lstStyle>
          <a:p>
            <a:pPr lvl="0"/>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8050" y="6193976"/>
            <a:ext cx="1454151" cy="394467"/>
          </a:xfrm>
          <a:prstGeom prst="rect">
            <a:avLst/>
          </a:prstGeom>
        </p:spPr>
      </p:pic>
    </p:spTree>
    <p:extLst>
      <p:ext uri="{BB962C8B-B14F-4D97-AF65-F5344CB8AC3E}">
        <p14:creationId xmlns:p14="http://schemas.microsoft.com/office/powerpoint/2010/main" val="1139925731"/>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4625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Holder 2"/>
          <p:cNvSpPr>
            <a:spLocks noGrp="1"/>
          </p:cNvSpPr>
          <p:nvPr>
            <p:ph type="title"/>
          </p:nvPr>
        </p:nvSpPr>
        <p:spPr>
          <a:xfrm>
            <a:off x="4143375" y="121920"/>
            <a:ext cx="4650105" cy="746760"/>
          </a:xfrm>
          <a:prstGeom prst="rect">
            <a:avLst/>
          </a:prstGeom>
        </p:spPr>
        <p:txBody>
          <a:bodyPr lIns="0" tIns="0" rIns="0" bIns="0" anchor="ctr" anchorCtr="0"/>
          <a:lstStyle>
            <a:lvl1pPr>
              <a:defRPr sz="2400" b="1" i="0">
                <a:solidFill>
                  <a:schemeClr val="bg1"/>
                </a:solidFill>
                <a:latin typeface="Arial"/>
                <a:cs typeface="Arial"/>
              </a:defRPr>
            </a:lvl1pPr>
          </a:lstStyle>
          <a:p>
            <a:endParaRPr dirty="0"/>
          </a:p>
        </p:txBody>
      </p:sp>
    </p:spTree>
    <p:extLst>
      <p:ext uri="{BB962C8B-B14F-4D97-AF65-F5344CB8AC3E}">
        <p14:creationId xmlns:p14="http://schemas.microsoft.com/office/powerpoint/2010/main" val="268259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7" name="Picture 14" descr="EM-new-header-light-gold-swoosh.jpg"/>
          <p:cNvPicPr>
            <a:picLocks noChangeAspect="1"/>
          </p:cNvPicPr>
          <p:nvPr userDrawn="1"/>
        </p:nvPicPr>
        <p:blipFill rotWithShape="1">
          <a:blip r:embed="rId3">
            <a:extLst>
              <a:ext uri="{28A0092B-C50C-407E-A947-70E740481C1C}">
                <a14:useLocalDpi xmlns:a14="http://schemas.microsoft.com/office/drawing/2010/main"/>
              </a:ext>
            </a:extLst>
          </a:blip>
          <a:srcRect t="14270" r="16422"/>
          <a:stretch/>
        </p:blipFill>
        <p:spPr bwMode="auto">
          <a:xfrm>
            <a:off x="0" y="-1"/>
            <a:ext cx="9144000" cy="19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txBox="1">
            <a:spLocks noGrp="1"/>
          </p:cNvSpPr>
          <p:nvPr>
            <p:ph type="title"/>
          </p:nvPr>
        </p:nvSpPr>
        <p:spPr bwMode="auto">
          <a:xfrm>
            <a:off x="1169380" y="3409573"/>
            <a:ext cx="66294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Main Title</a:t>
            </a:r>
          </a:p>
        </p:txBody>
      </p:sp>
      <p:sp>
        <p:nvSpPr>
          <p:cNvPr id="1029" name="Rectangle 6"/>
          <p:cNvSpPr txBox="1">
            <a:spLocks noGrp="1" noChangeAspect="1"/>
          </p:cNvSpPr>
          <p:nvPr>
            <p:ph type="body" idx="1"/>
          </p:nvPr>
        </p:nvSpPr>
        <p:spPr bwMode="auto">
          <a:xfrm>
            <a:off x="685806" y="4292358"/>
            <a:ext cx="7596548" cy="156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Name</a:t>
            </a:r>
          </a:p>
          <a:p>
            <a:pPr lvl="0"/>
            <a:r>
              <a:rPr lang="en-US" altLang="en-US" dirty="0"/>
              <a:t>Director of External Affairs</a:t>
            </a:r>
          </a:p>
          <a:p>
            <a:pPr lvl="0"/>
            <a:r>
              <a:rPr lang="en-US" altLang="en-US" dirty="0"/>
              <a:t>Office of Environmental Management</a:t>
            </a:r>
          </a:p>
          <a:p>
            <a:pPr lvl="0"/>
            <a:endParaRPr lang="en-US" altLang="en-US" dirty="0"/>
          </a:p>
          <a:p>
            <a:pPr lvl="0"/>
            <a:r>
              <a:rPr lang="en-US" altLang="en-US" dirty="0"/>
              <a:t>Month X, 2013</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96" y="1233069"/>
            <a:ext cx="3031292"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22484" y="1233111"/>
            <a:ext cx="3017520"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39284" y="881431"/>
            <a:ext cx="2679204"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sp>
        <p:nvSpPr>
          <p:cNvPr id="9" name="TextBox 8"/>
          <p:cNvSpPr txBox="1"/>
          <p:nvPr userDrawn="1"/>
        </p:nvSpPr>
        <p:spPr>
          <a:xfrm>
            <a:off x="8204200" y="6673334"/>
            <a:ext cx="939800" cy="184666"/>
          </a:xfrm>
          <a:prstGeom prst="rect">
            <a:avLst/>
          </a:prstGeom>
          <a:noFill/>
        </p:spPr>
        <p:txBody>
          <a:bodyPr wrap="square" rtlCol="0">
            <a:spAutoFit/>
          </a:bodyPr>
          <a:lstStyle/>
          <a:p>
            <a:pPr algn="r"/>
            <a:r>
              <a:rPr lang="en-US" sz="600" dirty="0">
                <a:latin typeface="Arial Narrow" panose="020B0606020202030204" pitchFamily="34" charset="0"/>
              </a:rPr>
              <a:t>PR001</a:t>
            </a:r>
          </a:p>
        </p:txBody>
      </p:sp>
      <p:grpSp>
        <p:nvGrpSpPr>
          <p:cNvPr id="6" name="Group 5"/>
          <p:cNvGrpSpPr/>
          <p:nvPr userDrawn="1"/>
        </p:nvGrpSpPr>
        <p:grpSpPr>
          <a:xfrm>
            <a:off x="74870" y="5948399"/>
            <a:ext cx="3230118" cy="822960"/>
            <a:chOff x="74870" y="5948399"/>
            <a:chExt cx="3230118" cy="822960"/>
          </a:xfrm>
        </p:grpSpPr>
        <p:pic>
          <p:nvPicPr>
            <p:cNvPr id="13" name="Picture 10"/>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4870" y="5948399"/>
              <a:ext cx="3230118" cy="822960"/>
            </a:xfrm>
            <a:prstGeom prst="rect">
              <a:avLst/>
            </a:prstGeom>
            <a:noFill/>
            <a:ln w="9525" algn="ctr">
              <a:noFill/>
              <a:miter lim="800000"/>
              <a:headEnd/>
              <a:tailEnd/>
            </a:ln>
          </p:spPr>
        </p:pic>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305" y="5980616"/>
              <a:ext cx="774948" cy="774867"/>
            </a:xfrm>
            <a:prstGeom prst="rect">
              <a:avLst/>
            </a:prstGeom>
          </p:spPr>
        </p:pic>
      </p:grpSp>
    </p:spTree>
    <p:extLst>
      <p:ext uri="{BB962C8B-B14F-4D97-AF65-F5344CB8AC3E}">
        <p14:creationId xmlns:p14="http://schemas.microsoft.com/office/powerpoint/2010/main" val="2654048970"/>
      </p:ext>
    </p:extLst>
  </p:cSld>
  <p:clrMap bg1="lt1" tx1="dk1" bg2="lt2" tx2="dk2" accent1="accent1" accent2="accent2" accent3="accent3" accent4="accent4" accent5="accent5" accent6="accent6" hlink="hlink" folHlink="folHlink"/>
  <p:sldLayoutIdLst>
    <p:sldLayoutId id="2147483676" r:id="rId1"/>
  </p:sldLayoutIdLst>
  <p:transition/>
  <p:txStyles>
    <p:titleStyle>
      <a:lvl1pPr algn="ctr" rtl="0" eaLnBrk="0" fontAlgn="base" hangingPunct="0">
        <a:spcBef>
          <a:spcPct val="0"/>
        </a:spcBef>
        <a:spcAft>
          <a:spcPct val="0"/>
        </a:spcAft>
        <a:defRPr lang="en-US" sz="3400" b="1">
          <a:solidFill>
            <a:srgbClr val="002499"/>
          </a:solidFill>
          <a:latin typeface="+mj-lt"/>
          <a:ea typeface="ヒラギノ角ゴ ProN W3"/>
          <a:cs typeface="ヒラギノ角ゴ ProN W3"/>
        </a:defRPr>
      </a:lvl1pPr>
      <a:lvl2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2pPr>
      <a:lvl3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3pPr>
      <a:lvl4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4pPr>
      <a:lvl5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5pPr>
      <a:lvl6pPr marL="4572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6pPr>
      <a:lvl7pPr marL="9144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7pPr>
      <a:lvl8pPr marL="13716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8pPr>
      <a:lvl9pPr marL="18288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9pPr>
    </p:titleStyle>
    <p:bodyStyle>
      <a:lvl1pPr algn="ctr" rtl="0" eaLnBrk="0" fontAlgn="base" hangingPunct="0">
        <a:lnSpc>
          <a:spcPct val="90000"/>
        </a:lnSpc>
        <a:spcBef>
          <a:spcPct val="0"/>
        </a:spcBef>
        <a:spcAft>
          <a:spcPct val="0"/>
        </a:spcAft>
        <a:defRPr lang="en-US" b="1">
          <a:solidFill>
            <a:srgbClr val="7F7F7F"/>
          </a:solidFill>
          <a:latin typeface="+mn-lt"/>
          <a:ea typeface="ヒラギノ角ゴ ProN W3"/>
          <a:cs typeface="ヒラギノ角ゴ ProN W3"/>
        </a:defRPr>
      </a:lvl1pPr>
      <a:lvl2pPr marL="514350" lvl="1"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2pPr>
      <a:lvl3pPr marL="742950" lvl="2"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3pPr>
      <a:lvl4pPr marL="971550" lvl="3"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4pPr>
      <a:lvl5pPr marL="1200150" lvl="4"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5pPr>
      <a:lvl6pPr marL="16573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6pPr>
      <a:lvl7pPr marL="21145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7pPr>
      <a:lvl8pPr marL="25717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8pPr>
      <a:lvl9pPr marL="30289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4" descr="EM-new-header-light-gold-swoosh.jpg"/>
          <p:cNvPicPr>
            <a:picLocks noChangeAspect="1"/>
          </p:cNvPicPr>
          <p:nvPr userDrawn="1"/>
        </p:nvPicPr>
        <p:blipFill rotWithShape="1">
          <a:blip r:embed="rId3">
            <a:extLst>
              <a:ext uri="{28A0092B-C50C-407E-A947-70E740481C1C}">
                <a14:useLocalDpi xmlns:a14="http://schemas.microsoft.com/office/drawing/2010/main"/>
              </a:ext>
            </a:extLst>
          </a:blip>
          <a:srcRect l="2172" t="13883" r="4974" b="37798"/>
          <a:stretch/>
        </p:blipFill>
        <p:spPr bwMode="auto">
          <a:xfrm>
            <a:off x="3" y="3"/>
            <a:ext cx="9144000" cy="99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Placeholder 2"/>
          <p:cNvSpPr>
            <a:spLocks noGrp="1"/>
          </p:cNvSpPr>
          <p:nvPr>
            <p:ph type="body" idx="1"/>
          </p:nvPr>
        </p:nvSpPr>
        <p:spPr bwMode="auto">
          <a:xfrm>
            <a:off x="457200" y="1187414"/>
            <a:ext cx="8229600" cy="471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058" name="TextBox 2"/>
          <p:cNvSpPr txBox="1">
            <a:spLocks noChangeArrowheads="1"/>
          </p:cNvSpPr>
          <p:nvPr/>
        </p:nvSpPr>
        <p:spPr bwMode="auto">
          <a:xfrm>
            <a:off x="7783513" y="6618288"/>
            <a:ext cx="1295400" cy="246062"/>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E959CB8-4961-49E8-848A-A940B5EE85CE}" type="slidenum">
              <a:rPr lang="en-US" altLang="en-US" sz="1000">
                <a:solidFill>
                  <a:srgbClr val="FFFFFF"/>
                </a:solidFill>
                <a:latin typeface="Calibri" pitchFamily="34" charset="0"/>
                <a:ea typeface="ヒラギノ角ゴ ProN W3"/>
                <a:cs typeface="ヒラギノ角ゴ ProN W3"/>
              </a:rPr>
              <a:pPr algn="r" eaLnBrk="1" hangingPunct="1"/>
              <a:t>‹#›</a:t>
            </a:fld>
            <a:endParaRPr lang="en-US" altLang="en-US" sz="1000" dirty="0">
              <a:solidFill>
                <a:srgbClr val="FFFFFF"/>
              </a:solidFill>
              <a:latin typeface="Calibri" pitchFamily="34" charset="0"/>
              <a:ea typeface="ヒラギノ角ゴ ProN W3"/>
              <a:cs typeface="ヒラギノ角ゴ ProN W3"/>
            </a:endParaRPr>
          </a:p>
        </p:txBody>
      </p:sp>
      <p:sp>
        <p:nvSpPr>
          <p:cNvPr id="10" name="TextBox 9"/>
          <p:cNvSpPr txBox="1"/>
          <p:nvPr userDrawn="1"/>
        </p:nvSpPr>
        <p:spPr>
          <a:xfrm>
            <a:off x="8204200" y="6673334"/>
            <a:ext cx="939800" cy="184666"/>
          </a:xfrm>
          <a:prstGeom prst="rect">
            <a:avLst/>
          </a:prstGeom>
          <a:noFill/>
        </p:spPr>
        <p:txBody>
          <a:bodyPr wrap="square" rtlCol="0">
            <a:spAutoFit/>
          </a:bodyPr>
          <a:lstStyle/>
          <a:p>
            <a:pPr algn="r"/>
            <a:r>
              <a:rPr lang="en-US" sz="600" dirty="0">
                <a:latin typeface="Arial Narrow" panose="020B0606020202030204" pitchFamily="34" charset="0"/>
              </a:rPr>
              <a:t>PR001</a:t>
            </a:r>
          </a:p>
        </p:txBody>
      </p:sp>
      <p:sp>
        <p:nvSpPr>
          <p:cNvPr id="2" name="TextBox 1"/>
          <p:cNvSpPr txBox="1"/>
          <p:nvPr userDrawn="1"/>
        </p:nvSpPr>
        <p:spPr>
          <a:xfrm>
            <a:off x="4143375" y="6433542"/>
            <a:ext cx="528320" cy="307777"/>
          </a:xfrm>
          <a:prstGeom prst="rect">
            <a:avLst/>
          </a:prstGeom>
          <a:noFill/>
        </p:spPr>
        <p:txBody>
          <a:bodyPr wrap="square" rtlCol="0">
            <a:spAutoFit/>
          </a:bodyPr>
          <a:lstStyle/>
          <a:p>
            <a:pPr algn="ctr"/>
            <a:fld id="{34DB4906-AE69-4FCE-83EA-179D5BD070F0}" type="slidenum">
              <a:rPr lang="en-US" sz="1400" smtClean="0">
                <a:latin typeface="Arial Narrow" panose="020B0606020202030204" pitchFamily="34" charset="0"/>
              </a:rPr>
              <a:pPr algn="ctr"/>
              <a:t>‹#›</a:t>
            </a:fld>
            <a:endParaRPr lang="en-US" dirty="0">
              <a:latin typeface="Arial Narrow" panose="020B0606020202030204"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58050" y="6193976"/>
            <a:ext cx="1454151" cy="394467"/>
          </a:xfrm>
          <a:prstGeom prst="rect">
            <a:avLst/>
          </a:prstGeom>
        </p:spPr>
      </p:pic>
      <p:grpSp>
        <p:nvGrpSpPr>
          <p:cNvPr id="18" name="Group 17"/>
          <p:cNvGrpSpPr/>
          <p:nvPr userDrawn="1"/>
        </p:nvGrpSpPr>
        <p:grpSpPr>
          <a:xfrm>
            <a:off x="74870" y="5948399"/>
            <a:ext cx="3230118" cy="822960"/>
            <a:chOff x="74870" y="5948399"/>
            <a:chExt cx="3230118" cy="822960"/>
          </a:xfrm>
        </p:grpSpPr>
        <p:pic>
          <p:nvPicPr>
            <p:cNvPr id="19"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4870" y="5948399"/>
              <a:ext cx="3230118" cy="822960"/>
            </a:xfrm>
            <a:prstGeom prst="rect">
              <a:avLst/>
            </a:prstGeom>
            <a:noFill/>
            <a:ln w="9525" algn="ctr">
              <a:noFill/>
              <a:miter lim="800000"/>
              <a:headEnd/>
              <a:tailEnd/>
            </a:ln>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305" y="5980616"/>
              <a:ext cx="774948" cy="774867"/>
            </a:xfrm>
            <a:prstGeom prst="rect">
              <a:avLst/>
            </a:prstGeom>
          </p:spPr>
        </p:pic>
      </p:grpSp>
    </p:spTree>
    <p:extLst>
      <p:ext uri="{BB962C8B-B14F-4D97-AF65-F5344CB8AC3E}">
        <p14:creationId xmlns:p14="http://schemas.microsoft.com/office/powerpoint/2010/main" val="3444115094"/>
      </p:ext>
    </p:extLst>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2800" b="1" kern="1200">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Calibri" pitchFamily="34" charset="0"/>
        </a:defRPr>
      </a:lvl2pPr>
      <a:lvl3pPr algn="ctr" rtl="0" eaLnBrk="0" fontAlgn="base" hangingPunct="0">
        <a:spcBef>
          <a:spcPct val="0"/>
        </a:spcBef>
        <a:spcAft>
          <a:spcPct val="0"/>
        </a:spcAft>
        <a:defRPr sz="2800" b="1">
          <a:solidFill>
            <a:schemeClr val="bg1"/>
          </a:solidFill>
          <a:latin typeface="Calibri" pitchFamily="34" charset="0"/>
        </a:defRPr>
      </a:lvl3pPr>
      <a:lvl4pPr algn="ctr" rtl="0" eaLnBrk="0" fontAlgn="base" hangingPunct="0">
        <a:spcBef>
          <a:spcPct val="0"/>
        </a:spcBef>
        <a:spcAft>
          <a:spcPct val="0"/>
        </a:spcAft>
        <a:defRPr sz="2800" b="1">
          <a:solidFill>
            <a:schemeClr val="bg1"/>
          </a:solidFill>
          <a:latin typeface="Calibri" pitchFamily="34" charset="0"/>
        </a:defRPr>
      </a:lvl4pPr>
      <a:lvl5pPr algn="ctr" rtl="0" eaLnBrk="0" fontAlgn="base" hangingPunct="0">
        <a:spcBef>
          <a:spcPct val="0"/>
        </a:spcBef>
        <a:spcAft>
          <a:spcPct val="0"/>
        </a:spcAft>
        <a:defRPr sz="2800" b="1">
          <a:solidFill>
            <a:schemeClr val="bg1"/>
          </a:solidFill>
          <a:latin typeface="Calibri" pitchFamily="34" charset="0"/>
        </a:defRPr>
      </a:lvl5pPr>
      <a:lvl6pPr marL="457200" algn="ctr" rtl="0" fontAlgn="base">
        <a:spcBef>
          <a:spcPct val="0"/>
        </a:spcBef>
        <a:spcAft>
          <a:spcPct val="0"/>
        </a:spcAft>
        <a:defRPr sz="2800" b="1">
          <a:solidFill>
            <a:schemeClr val="bg1"/>
          </a:solidFill>
          <a:latin typeface="Calibri" pitchFamily="34" charset="0"/>
        </a:defRPr>
      </a:lvl6pPr>
      <a:lvl7pPr marL="914400" algn="ctr" rtl="0" fontAlgn="base">
        <a:spcBef>
          <a:spcPct val="0"/>
        </a:spcBef>
        <a:spcAft>
          <a:spcPct val="0"/>
        </a:spcAft>
        <a:defRPr sz="2800" b="1">
          <a:solidFill>
            <a:schemeClr val="bg1"/>
          </a:solidFill>
          <a:latin typeface="Calibri" pitchFamily="34" charset="0"/>
        </a:defRPr>
      </a:lvl7pPr>
      <a:lvl8pPr marL="1371600" algn="ctr" rtl="0" fontAlgn="base">
        <a:spcBef>
          <a:spcPct val="0"/>
        </a:spcBef>
        <a:spcAft>
          <a:spcPct val="0"/>
        </a:spcAft>
        <a:defRPr sz="2800" b="1">
          <a:solidFill>
            <a:schemeClr val="bg1"/>
          </a:solidFill>
          <a:latin typeface="Calibri" pitchFamily="34" charset="0"/>
        </a:defRPr>
      </a:lvl8pPr>
      <a:lvl9pPr marL="1828800" algn="ctr"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100" kern="1200">
          <a:solidFill>
            <a:srgbClr val="0024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ern="1200">
          <a:solidFill>
            <a:srgbClr val="0024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0024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rgbClr val="0024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A3_1A75FEF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334" y="3557327"/>
            <a:ext cx="8975325" cy="1077218"/>
          </a:xfrm>
          <a:prstGeom prst="rect">
            <a:avLst/>
          </a:prstGeom>
          <a:noFill/>
        </p:spPr>
        <p:txBody>
          <a:bodyPr wrap="square" rtlCol="0">
            <a:spAutoFit/>
          </a:bodyPr>
          <a:lstStyle/>
          <a:p>
            <a:pPr algn="ctr"/>
            <a:r>
              <a:rPr lang="en-US" sz="3200" b="1" dirty="0">
                <a:solidFill>
                  <a:srgbClr val="1B32A5"/>
                </a:solidFill>
                <a:latin typeface="+mn-lt"/>
              </a:rPr>
              <a:t>Individual Permit for Storm Water at Los Alamos National Laboratory</a:t>
            </a:r>
          </a:p>
        </p:txBody>
      </p:sp>
      <p:sp>
        <p:nvSpPr>
          <p:cNvPr id="4" name="Subtitle 2">
            <a:extLst>
              <a:ext uri="{FF2B5EF4-FFF2-40B4-BE49-F238E27FC236}">
                <a16:creationId xmlns:a16="http://schemas.microsoft.com/office/drawing/2014/main" id="{5FBAC6E8-0EA6-664A-9AA9-CBF87DCED6B0}"/>
              </a:ext>
            </a:extLst>
          </p:cNvPr>
          <p:cNvSpPr>
            <a:spLocks noGrp="1"/>
          </p:cNvSpPr>
          <p:nvPr>
            <p:ph type="subTitle" idx="1"/>
          </p:nvPr>
        </p:nvSpPr>
        <p:spPr>
          <a:xfrm>
            <a:off x="1111257" y="5272375"/>
            <a:ext cx="6400800" cy="604800"/>
          </a:xfrm>
        </p:spPr>
        <p:txBody>
          <a:bodyPr/>
          <a:lstStyle/>
          <a:p>
            <a:pPr algn="ctr">
              <a:lnSpc>
                <a:spcPct val="100000"/>
              </a:lnSpc>
            </a:pPr>
            <a:r>
              <a:rPr lang="en-US" sz="1800" i="0" dirty="0"/>
              <a:t>      Amanda White</a:t>
            </a:r>
          </a:p>
          <a:p>
            <a:pPr algn="ctr">
              <a:lnSpc>
                <a:spcPct val="100000"/>
              </a:lnSpc>
            </a:pPr>
            <a:r>
              <a:rPr lang="en-US" sz="1800" i="0" dirty="0"/>
              <a:t>Deputy Director for Water Programs &amp; Program Manager for Compliance Monitoring and Technical Services</a:t>
            </a:r>
          </a:p>
          <a:p>
            <a:pPr algn="ctr">
              <a:lnSpc>
                <a:spcPct val="100000"/>
              </a:lnSpc>
            </a:pPr>
            <a:r>
              <a:rPr lang="en-US" sz="1800" i="0" dirty="0"/>
              <a:t>November 9, 2022</a:t>
            </a:r>
          </a:p>
          <a:p>
            <a:pPr algn="ctr">
              <a:lnSpc>
                <a:spcPct val="100000"/>
              </a:lnSpc>
            </a:pPr>
            <a:endParaRPr lang="en-US" sz="1800" i="0" dirty="0"/>
          </a:p>
        </p:txBody>
      </p:sp>
    </p:spTree>
    <p:extLst>
      <p:ext uri="{BB962C8B-B14F-4D97-AF65-F5344CB8AC3E}">
        <p14:creationId xmlns:p14="http://schemas.microsoft.com/office/powerpoint/2010/main" val="40925326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9346" y="3956712"/>
            <a:ext cx="3004349"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15968"/>
                </a:solidFill>
                <a:effectLst/>
                <a:uLnTx/>
                <a:uFillTx/>
                <a:latin typeface="Arial" panose="020B0604020202020204" pitchFamily="34" charset="0"/>
                <a:cs typeface="Arial" panose="020B0604020202020204" pitchFamily="34" charset="0"/>
              </a:rPr>
              <a:t>Questions?</a:t>
            </a:r>
          </a:p>
        </p:txBody>
      </p:sp>
      <p:sp>
        <p:nvSpPr>
          <p:cNvPr id="3" name="TextBox 2"/>
          <p:cNvSpPr txBox="1"/>
          <p:nvPr/>
        </p:nvSpPr>
        <p:spPr>
          <a:xfrm>
            <a:off x="3391592" y="6156391"/>
            <a:ext cx="377397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ahoma" charset="0"/>
                <a:ea typeface="+mn-ea"/>
                <a:cs typeface="Arial" charset="0"/>
              </a:rPr>
              <a:t>Produced by Los Alamos Legacy Cleanup Contractor, N3B Los Alamos on behalf of DOE’s Environmental Management Los Alamos Field Office</a:t>
            </a:r>
          </a:p>
        </p:txBody>
      </p:sp>
    </p:spTree>
    <p:extLst>
      <p:ext uri="{BB962C8B-B14F-4D97-AF65-F5344CB8AC3E}">
        <p14:creationId xmlns:p14="http://schemas.microsoft.com/office/powerpoint/2010/main" val="32506801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88" y="1170117"/>
            <a:ext cx="8229600" cy="4855779"/>
          </a:xfrm>
        </p:spPr>
        <p:txBody>
          <a:bodyPr/>
          <a:lstStyle/>
          <a:p>
            <a:pPr>
              <a:buAutoNum type="alphaLcPeriod"/>
            </a:pPr>
            <a:r>
              <a:rPr lang="en-US" sz="1800" dirty="0"/>
              <a:t>October 13, 2022 – a draft SIP was submitted to New Mexico Environment Department-Surface Water Quality Bureau.</a:t>
            </a:r>
          </a:p>
          <a:p>
            <a:pPr>
              <a:buAutoNum type="alphaLcPeriod"/>
            </a:pPr>
            <a:r>
              <a:rPr lang="en-US" sz="1800" dirty="0"/>
              <a:t>November 30, 2022 – NMED to provide written comments.</a:t>
            </a:r>
          </a:p>
          <a:p>
            <a:pPr>
              <a:buAutoNum type="alphaLcPeriod"/>
            </a:pPr>
            <a:r>
              <a:rPr lang="en-US" sz="1800" dirty="0"/>
              <a:t>December 30, 2022</a:t>
            </a:r>
          </a:p>
          <a:p>
            <a:pPr lvl="1">
              <a:buAutoNum type="alphaLcPeriod"/>
            </a:pPr>
            <a:r>
              <a:rPr lang="en-US" sz="1600" dirty="0"/>
              <a:t>Permittees to provide written response to NMED comments and revise the draft SIP (to include NMED comments and Permittees’ response to those comments).</a:t>
            </a:r>
          </a:p>
          <a:p>
            <a:pPr lvl="1">
              <a:buAutoNum type="alphaLcPeriod"/>
            </a:pPr>
            <a:r>
              <a:rPr lang="en-US" sz="1600" dirty="0"/>
              <a:t>Permittees to provide public notice of 30-day public review of the draft SIP.</a:t>
            </a:r>
          </a:p>
          <a:p>
            <a:pPr>
              <a:buFont typeface="Arial" pitchFamily="34" charset="0"/>
              <a:buAutoNum type="alphaLcPeriod"/>
            </a:pPr>
            <a:r>
              <a:rPr lang="en-US" sz="1800" dirty="0"/>
              <a:t>January 30, 2023 - Public comment period ends. Permittees to modify the draft SIP as appropriate in response to public comments.</a:t>
            </a:r>
            <a:endParaRPr lang="en-US" sz="1500" dirty="0"/>
          </a:p>
          <a:p>
            <a:pPr>
              <a:buAutoNum type="alphaLcPeriod"/>
            </a:pPr>
            <a:r>
              <a:rPr lang="en-US" sz="1800" dirty="0"/>
              <a:t>March 1, 2023 (but no later than March 31) - Permittees to submit the draft SIP (along with the Permittees’ responses to any public comments received) to EPA for approval with a copy provided to NMED.</a:t>
            </a:r>
          </a:p>
          <a:p>
            <a:pPr>
              <a:buAutoNum type="alphaLcPeriod"/>
            </a:pPr>
            <a:r>
              <a:rPr lang="en-US" sz="1800" dirty="0"/>
              <a:t>April 1, 2023 - EPA will review proposed SIP, require revisions as necessary, and approve as a minor permit modification. Note: unless disapproved, Permittees may implement proposed SIP 30 days after submittal to EPA and update as necessary once the final SIP is approved.</a:t>
            </a:r>
          </a:p>
          <a:p>
            <a:pPr>
              <a:buAutoNum type="alphaLcPeriod"/>
            </a:pPr>
            <a:endParaRPr lang="en-US" sz="1800" dirty="0"/>
          </a:p>
        </p:txBody>
      </p:sp>
      <p:sp>
        <p:nvSpPr>
          <p:cNvPr id="3" name="Title 2"/>
          <p:cNvSpPr>
            <a:spLocks noGrp="1"/>
          </p:cNvSpPr>
          <p:nvPr>
            <p:ph type="title"/>
          </p:nvPr>
        </p:nvSpPr>
        <p:spPr/>
        <p:txBody>
          <a:bodyPr/>
          <a:lstStyle/>
          <a:p>
            <a:r>
              <a:rPr lang="en-US" dirty="0"/>
              <a:t>Initial Sampling Implementation Plan (SIP) Timeline</a:t>
            </a:r>
          </a:p>
        </p:txBody>
      </p:sp>
    </p:spTree>
    <p:extLst>
      <p:ext uri="{BB962C8B-B14F-4D97-AF65-F5344CB8AC3E}">
        <p14:creationId xmlns:p14="http://schemas.microsoft.com/office/powerpoint/2010/main" val="211769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880" y="1225296"/>
            <a:ext cx="8229600" cy="4366470"/>
          </a:xfrm>
        </p:spPr>
        <p:txBody>
          <a:bodyPr/>
          <a:lstStyle/>
          <a:p>
            <a:pPr>
              <a:buFont typeface="+mj-lt"/>
              <a:buAutoNum type="alphaLcPeriod"/>
            </a:pPr>
            <a:r>
              <a:rPr lang="en-US" sz="1800" dirty="0"/>
              <a:t>January 15 – Permittees to send draft SIP updates to NMED.</a:t>
            </a:r>
          </a:p>
          <a:p>
            <a:pPr>
              <a:buFont typeface="+mj-lt"/>
              <a:buAutoNum type="alphaLcPeriod"/>
            </a:pPr>
            <a:r>
              <a:rPr lang="en-US" sz="1800" dirty="0"/>
              <a:t>February 15 – NMED to review and provide comments on draft SIP updates. </a:t>
            </a:r>
          </a:p>
          <a:p>
            <a:pPr>
              <a:buFont typeface="+mj-lt"/>
              <a:buAutoNum type="alphaLcPeriod"/>
            </a:pPr>
            <a:r>
              <a:rPr lang="en-US" sz="1800" dirty="0"/>
              <a:t>March 31 – Draft SIP due to EPA</a:t>
            </a:r>
          </a:p>
          <a:p>
            <a:pPr lvl="1">
              <a:buFont typeface="+mj-lt"/>
              <a:buAutoNum type="alphaLcPeriod"/>
            </a:pPr>
            <a:r>
              <a:rPr lang="en-US" sz="1600" dirty="0"/>
              <a:t>Permittees will revise draft SIP updates based on NMED’s input.</a:t>
            </a:r>
          </a:p>
          <a:p>
            <a:pPr lvl="1">
              <a:buFont typeface="+mj-lt"/>
              <a:buAutoNum type="alphaLcPeriod"/>
            </a:pPr>
            <a:r>
              <a:rPr lang="en-US" sz="1600" dirty="0"/>
              <a:t>Permittees will submit draft SIP updates to EPA for review and approval. Note: if no comments are received from NMED by February 15, Permittees may submit the draft SIP updates to EPA for approval without NMED input.</a:t>
            </a:r>
          </a:p>
          <a:p>
            <a:pPr>
              <a:buFont typeface="+mj-lt"/>
              <a:buAutoNum type="alphaLcPeriod"/>
            </a:pPr>
            <a:r>
              <a:rPr lang="en-US" sz="1800" dirty="0"/>
              <a:t>April 31 – EPA will review proposed SIP updates, require revisions as necessary, and approve as a minor permit modification. Note: unless disapproved, Permittees may implement proposed SIP 30 days after submittal to EPA and update as necessary once the final SIP is approved.</a:t>
            </a:r>
          </a:p>
          <a:p>
            <a:pPr>
              <a:buFont typeface="+mj-lt"/>
              <a:buAutoNum type="alphaLcPeriod"/>
            </a:pPr>
            <a:r>
              <a:rPr lang="en-US" sz="1800" dirty="0"/>
              <a:t>Please note – there is no public comment period for annual updates to the SIP, only the initial SIP.  The initial SIP is the foundational document to establish monitoring suites and all updates will use the same process.</a:t>
            </a:r>
          </a:p>
        </p:txBody>
      </p:sp>
      <p:sp>
        <p:nvSpPr>
          <p:cNvPr id="3" name="Title 2"/>
          <p:cNvSpPr>
            <a:spLocks noGrp="1"/>
          </p:cNvSpPr>
          <p:nvPr>
            <p:ph type="title"/>
          </p:nvPr>
        </p:nvSpPr>
        <p:spPr/>
        <p:txBody>
          <a:bodyPr/>
          <a:lstStyle/>
          <a:p>
            <a:r>
              <a:rPr lang="en-US" dirty="0"/>
              <a:t>Annual Updates to SIP</a:t>
            </a:r>
          </a:p>
        </p:txBody>
      </p:sp>
    </p:spTree>
    <p:extLst>
      <p:ext uri="{BB962C8B-B14F-4D97-AF65-F5344CB8AC3E}">
        <p14:creationId xmlns:p14="http://schemas.microsoft.com/office/powerpoint/2010/main" val="443940596"/>
      </p:ext>
    </p:extLst>
  </p:cSld>
  <p:clrMapOvr>
    <a:masterClrMapping/>
  </p:clrMapOvr>
  <p:extLst>
    <p:ext uri="{6950BFC3-D8DA-4A85-94F7-54DA5524770B}">
      <p188:commentRel xmlns:p188="http://schemas.microsoft.com/office/powerpoint/2018/8/main" xmlns=""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0248" y="111222"/>
            <a:ext cx="4523232" cy="746760"/>
          </a:xfrm>
        </p:spPr>
        <p:txBody>
          <a:bodyPr/>
          <a:lstStyle/>
          <a:p>
            <a:r>
              <a:rPr lang="en-US" dirty="0"/>
              <a:t>Hardness-based TALs in line with NM Water Quality Standards</a:t>
            </a:r>
          </a:p>
        </p:txBody>
      </p:sp>
      <p:graphicFrame>
        <p:nvGraphicFramePr>
          <p:cNvPr id="4" name="Table 3">
            <a:extLst>
              <a:ext uri="{FF2B5EF4-FFF2-40B4-BE49-F238E27FC236}">
                <a16:creationId xmlns:a16="http://schemas.microsoft.com/office/drawing/2014/main" id="{FA18E66B-3830-400D-999F-C0BD971BC035}"/>
              </a:ext>
            </a:extLst>
          </p:cNvPr>
          <p:cNvGraphicFramePr>
            <a:graphicFrameLocks noGrp="1"/>
          </p:cNvGraphicFramePr>
          <p:nvPr>
            <p:extLst>
              <p:ext uri="{D42A27DB-BD31-4B8C-83A1-F6EECF244321}">
                <p14:modId xmlns:p14="http://schemas.microsoft.com/office/powerpoint/2010/main" val="958359076"/>
              </p:ext>
            </p:extLst>
          </p:nvPr>
        </p:nvGraphicFramePr>
        <p:xfrm>
          <a:off x="255763" y="1328694"/>
          <a:ext cx="8537717" cy="3936324"/>
        </p:xfrm>
        <a:graphic>
          <a:graphicData uri="http://schemas.openxmlformats.org/drawingml/2006/table">
            <a:tbl>
              <a:tblPr>
                <a:tableStyleId>{5C22544A-7EE6-4342-B048-85BDC9FD1C3A}</a:tableStyleId>
              </a:tblPr>
              <a:tblGrid>
                <a:gridCol w="1560576">
                  <a:extLst>
                    <a:ext uri="{9D8B030D-6E8A-4147-A177-3AD203B41FA5}">
                      <a16:colId xmlns:a16="http://schemas.microsoft.com/office/drawing/2014/main" val="869603266"/>
                    </a:ext>
                  </a:extLst>
                </a:gridCol>
                <a:gridCol w="823229">
                  <a:extLst>
                    <a:ext uri="{9D8B030D-6E8A-4147-A177-3AD203B41FA5}">
                      <a16:colId xmlns:a16="http://schemas.microsoft.com/office/drawing/2014/main" val="295123738"/>
                    </a:ext>
                  </a:extLst>
                </a:gridCol>
                <a:gridCol w="969264">
                  <a:extLst>
                    <a:ext uri="{9D8B030D-6E8A-4147-A177-3AD203B41FA5}">
                      <a16:colId xmlns:a16="http://schemas.microsoft.com/office/drawing/2014/main" val="2878034275"/>
                    </a:ext>
                  </a:extLst>
                </a:gridCol>
                <a:gridCol w="694944">
                  <a:extLst>
                    <a:ext uri="{9D8B030D-6E8A-4147-A177-3AD203B41FA5}">
                      <a16:colId xmlns:a16="http://schemas.microsoft.com/office/drawing/2014/main" val="275005576"/>
                    </a:ext>
                  </a:extLst>
                </a:gridCol>
                <a:gridCol w="777240">
                  <a:extLst>
                    <a:ext uri="{9D8B030D-6E8A-4147-A177-3AD203B41FA5}">
                      <a16:colId xmlns:a16="http://schemas.microsoft.com/office/drawing/2014/main" val="2731212123"/>
                    </a:ext>
                  </a:extLst>
                </a:gridCol>
                <a:gridCol w="740664">
                  <a:extLst>
                    <a:ext uri="{9D8B030D-6E8A-4147-A177-3AD203B41FA5}">
                      <a16:colId xmlns:a16="http://schemas.microsoft.com/office/drawing/2014/main" val="1516043050"/>
                    </a:ext>
                  </a:extLst>
                </a:gridCol>
                <a:gridCol w="749808">
                  <a:extLst>
                    <a:ext uri="{9D8B030D-6E8A-4147-A177-3AD203B41FA5}">
                      <a16:colId xmlns:a16="http://schemas.microsoft.com/office/drawing/2014/main" val="3119971685"/>
                    </a:ext>
                  </a:extLst>
                </a:gridCol>
                <a:gridCol w="694944">
                  <a:extLst>
                    <a:ext uri="{9D8B030D-6E8A-4147-A177-3AD203B41FA5}">
                      <a16:colId xmlns:a16="http://schemas.microsoft.com/office/drawing/2014/main" val="462436416"/>
                    </a:ext>
                  </a:extLst>
                </a:gridCol>
                <a:gridCol w="740664">
                  <a:extLst>
                    <a:ext uri="{9D8B030D-6E8A-4147-A177-3AD203B41FA5}">
                      <a16:colId xmlns:a16="http://schemas.microsoft.com/office/drawing/2014/main" val="3822990123"/>
                    </a:ext>
                  </a:extLst>
                </a:gridCol>
                <a:gridCol w="786384">
                  <a:extLst>
                    <a:ext uri="{9D8B030D-6E8A-4147-A177-3AD203B41FA5}">
                      <a16:colId xmlns:a16="http://schemas.microsoft.com/office/drawing/2014/main" val="3856035673"/>
                    </a:ext>
                  </a:extLst>
                </a:gridCol>
              </a:tblGrid>
              <a:tr h="1396729">
                <a:tc>
                  <a:txBody>
                    <a:bodyPr/>
                    <a:lstStyle/>
                    <a:p>
                      <a:pPr marL="0" marR="0">
                        <a:lnSpc>
                          <a:spcPct val="107000"/>
                        </a:lnSpc>
                        <a:spcBef>
                          <a:spcPts val="0"/>
                        </a:spcBef>
                        <a:spcAft>
                          <a:spcPts val="0"/>
                        </a:spcAft>
                      </a:pPr>
                      <a:r>
                        <a:rPr lang="en-US" sz="1100" b="1" dirty="0">
                          <a:effectLst/>
                        </a:rPr>
                        <a:t>Major Canyon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b="1" dirty="0">
                          <a:effectLst/>
                        </a:rPr>
                        <a:t>Dissolved Hardness (mg/L)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b="1" dirty="0">
                          <a:effectLst/>
                        </a:rPr>
                        <a:t>Total Recoverable Aluminum* (µg/L)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b="1" dirty="0">
                          <a:effectLst/>
                        </a:rPr>
                        <a:t>Dissolved Cadmium (µg/L)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b="1" dirty="0">
                          <a:effectLst/>
                        </a:rPr>
                        <a:t>Dissolved Chromium III (µg/L)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b="1" dirty="0">
                          <a:effectLst/>
                        </a:rPr>
                        <a:t>Dissolved Copper (µg/L)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b="1" dirty="0">
                          <a:effectLst/>
                        </a:rPr>
                        <a:t>Dissolved Lead (µg/L)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b="1" dirty="0">
                          <a:effectLst/>
                        </a:rPr>
                        <a:t>Dissolved Nickel (µg/L)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b="1" dirty="0">
                          <a:effectLst/>
                        </a:rPr>
                        <a:t>Dissolved Silver (µg/L)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b="1" dirty="0">
                          <a:effectLst/>
                        </a:rPr>
                        <a:t>Dissolved Zinc</a:t>
                      </a:r>
                    </a:p>
                    <a:p>
                      <a:pPr marL="0" marR="0">
                        <a:lnSpc>
                          <a:spcPct val="107000"/>
                        </a:lnSpc>
                        <a:spcBef>
                          <a:spcPts val="0"/>
                        </a:spcBef>
                        <a:spcAft>
                          <a:spcPts val="0"/>
                        </a:spcAft>
                      </a:pPr>
                      <a:r>
                        <a:rPr lang="en-US" sz="1100" b="1" dirty="0">
                          <a:effectLst/>
                        </a:rPr>
                        <a:t>(µg/L)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extLst>
                  <a:ext uri="{0D108BD9-81ED-4DB2-BD59-A6C34878D82A}">
                    <a16:rowId xmlns:a16="http://schemas.microsoft.com/office/drawing/2014/main" val="2142485602"/>
                  </a:ext>
                </a:extLst>
              </a:tr>
              <a:tr h="349183">
                <a:tc>
                  <a:txBody>
                    <a:bodyPr/>
                    <a:lstStyle/>
                    <a:p>
                      <a:pPr marL="0" marR="0">
                        <a:lnSpc>
                          <a:spcPct val="107000"/>
                        </a:lnSpc>
                        <a:spcBef>
                          <a:spcPts val="0"/>
                        </a:spcBef>
                        <a:spcAft>
                          <a:spcPts val="0"/>
                        </a:spcAft>
                      </a:pPr>
                      <a:r>
                        <a:rPr lang="en-US" sz="1100" dirty="0">
                          <a:effectLst/>
                        </a:rPr>
                        <a:t>Ancho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37.2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883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0.711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253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5.29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21.7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203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0.587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65.1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extLst>
                  <a:ext uri="{0D108BD9-81ED-4DB2-BD59-A6C34878D82A}">
                    <a16:rowId xmlns:a16="http://schemas.microsoft.com/office/drawing/2014/main" val="1497443898"/>
                  </a:ext>
                </a:extLst>
              </a:tr>
              <a:tr h="349183">
                <a:tc>
                  <a:txBody>
                    <a:bodyPr/>
                    <a:lstStyle/>
                    <a:p>
                      <a:pPr marL="0" marR="0">
                        <a:lnSpc>
                          <a:spcPct val="107000"/>
                        </a:lnSpc>
                        <a:spcBef>
                          <a:spcPts val="0"/>
                        </a:spcBef>
                        <a:spcAft>
                          <a:spcPts val="0"/>
                        </a:spcAft>
                      </a:pPr>
                      <a:r>
                        <a:rPr lang="en-US" sz="1100" dirty="0">
                          <a:effectLst/>
                        </a:rPr>
                        <a:t>Chaquehui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26.9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566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0.539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194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3.90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15.1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154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0.336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48.5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extLst>
                  <a:ext uri="{0D108BD9-81ED-4DB2-BD59-A6C34878D82A}">
                    <a16:rowId xmlns:a16="http://schemas.microsoft.com/office/drawing/2014/main" val="1004058966"/>
                  </a:ext>
                </a:extLst>
              </a:tr>
              <a:tr h="398479">
                <a:tc>
                  <a:txBody>
                    <a:bodyPr/>
                    <a:lstStyle/>
                    <a:p>
                      <a:pPr marL="0" marR="0">
                        <a:lnSpc>
                          <a:spcPct val="107000"/>
                        </a:lnSpc>
                        <a:spcBef>
                          <a:spcPts val="0"/>
                        </a:spcBef>
                        <a:spcAft>
                          <a:spcPts val="0"/>
                        </a:spcAft>
                      </a:pPr>
                      <a:r>
                        <a:rPr lang="en-US" sz="1100" dirty="0">
                          <a:effectLst/>
                        </a:rPr>
                        <a:t>Los Alamos/Pueblo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33.5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765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0.650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233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4.80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19.3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186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0.490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59.2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extLst>
                  <a:ext uri="{0D108BD9-81ED-4DB2-BD59-A6C34878D82A}">
                    <a16:rowId xmlns:a16="http://schemas.microsoft.com/office/drawing/2014/main" val="1433598205"/>
                  </a:ext>
                </a:extLst>
              </a:tr>
              <a:tr h="349183">
                <a:tc>
                  <a:txBody>
                    <a:bodyPr/>
                    <a:lstStyle/>
                    <a:p>
                      <a:pPr marL="0" marR="0">
                        <a:lnSpc>
                          <a:spcPct val="107000"/>
                        </a:lnSpc>
                        <a:spcBef>
                          <a:spcPts val="0"/>
                        </a:spcBef>
                        <a:spcAft>
                          <a:spcPts val="0"/>
                        </a:spcAft>
                      </a:pPr>
                      <a:r>
                        <a:rPr lang="en-US" sz="1100" dirty="0">
                          <a:effectLst/>
                        </a:rPr>
                        <a:t>Mortandad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29.5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643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0.583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210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4.25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16.7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167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0.394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52.7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extLst>
                  <a:ext uri="{0D108BD9-81ED-4DB2-BD59-A6C34878D82A}">
                    <a16:rowId xmlns:a16="http://schemas.microsoft.com/office/drawing/2014/main" val="2895906039"/>
                  </a:ext>
                </a:extLst>
              </a:tr>
              <a:tr h="349183">
                <a:tc>
                  <a:txBody>
                    <a:bodyPr/>
                    <a:lstStyle/>
                    <a:p>
                      <a:pPr marL="0" marR="0">
                        <a:lnSpc>
                          <a:spcPct val="107000"/>
                        </a:lnSpc>
                        <a:spcBef>
                          <a:spcPts val="0"/>
                        </a:spcBef>
                        <a:spcAft>
                          <a:spcPts val="0"/>
                        </a:spcAft>
                      </a:pPr>
                      <a:r>
                        <a:rPr lang="en-US" sz="1100" dirty="0">
                          <a:effectLst/>
                        </a:rPr>
                        <a:t>Pajarito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30.2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664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0.595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214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4.35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17.2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170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0.410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53.9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extLst>
                  <a:ext uri="{0D108BD9-81ED-4DB2-BD59-A6C34878D82A}">
                    <a16:rowId xmlns:a16="http://schemas.microsoft.com/office/drawing/2014/main" val="2115327674"/>
                  </a:ext>
                </a:extLst>
              </a:tr>
              <a:tr h="349183">
                <a:tc>
                  <a:txBody>
                    <a:bodyPr/>
                    <a:lstStyle/>
                    <a:p>
                      <a:pPr marL="0" marR="0">
                        <a:lnSpc>
                          <a:spcPct val="107000"/>
                        </a:lnSpc>
                        <a:spcBef>
                          <a:spcPts val="0"/>
                        </a:spcBef>
                        <a:spcAft>
                          <a:spcPts val="0"/>
                        </a:spcAft>
                      </a:pPr>
                      <a:r>
                        <a:rPr lang="en-US" sz="1100" dirty="0">
                          <a:effectLst/>
                        </a:rPr>
                        <a:t>Sandia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43.0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1077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0.804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285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6.07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25.5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229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0.753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74.3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extLst>
                  <a:ext uri="{0D108BD9-81ED-4DB2-BD59-A6C34878D82A}">
                    <a16:rowId xmlns:a16="http://schemas.microsoft.com/office/drawing/2014/main" val="438323119"/>
                  </a:ext>
                </a:extLst>
              </a:tr>
              <a:tr h="395201">
                <a:tc>
                  <a:txBody>
                    <a:bodyPr/>
                    <a:lstStyle/>
                    <a:p>
                      <a:pPr marL="0" marR="0">
                        <a:lnSpc>
                          <a:spcPct val="107000"/>
                        </a:lnSpc>
                        <a:spcBef>
                          <a:spcPts val="0"/>
                        </a:spcBef>
                        <a:spcAft>
                          <a:spcPts val="0"/>
                        </a:spcAft>
                      </a:pPr>
                      <a:r>
                        <a:rPr lang="en-US" sz="1100" dirty="0">
                          <a:effectLst/>
                        </a:rPr>
                        <a:t>Water/Cañon de Valle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47.7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1241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0.879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311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6.69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28.6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250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0.900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tc>
                  <a:txBody>
                    <a:bodyPr/>
                    <a:lstStyle/>
                    <a:p>
                      <a:pPr marL="0" marR="0">
                        <a:lnSpc>
                          <a:spcPct val="107000"/>
                        </a:lnSpc>
                        <a:spcBef>
                          <a:spcPts val="0"/>
                        </a:spcBef>
                        <a:spcAft>
                          <a:spcPts val="0"/>
                        </a:spcAft>
                      </a:pPr>
                      <a:r>
                        <a:rPr lang="en-US" sz="1100" dirty="0">
                          <a:effectLst/>
                        </a:rPr>
                        <a:t>81.6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90" marR="66790" marT="0" marB="0" anchor="ctr"/>
                </a:tc>
                <a:extLst>
                  <a:ext uri="{0D108BD9-81ED-4DB2-BD59-A6C34878D82A}">
                    <a16:rowId xmlns:a16="http://schemas.microsoft.com/office/drawing/2014/main" val="105132033"/>
                  </a:ext>
                </a:extLst>
              </a:tr>
            </a:tbl>
          </a:graphicData>
        </a:graphic>
      </p:graphicFrame>
      <p:sp>
        <p:nvSpPr>
          <p:cNvPr id="6" name="Rectangle 5"/>
          <p:cNvSpPr/>
          <p:nvPr/>
        </p:nvSpPr>
        <p:spPr>
          <a:xfrm>
            <a:off x="0" y="5516648"/>
            <a:ext cx="9262872" cy="369332"/>
          </a:xfrm>
          <a:prstGeom prst="rect">
            <a:avLst/>
          </a:prstGeom>
        </p:spPr>
        <p:txBody>
          <a:bodyPr wrap="square">
            <a:spAutoFit/>
          </a:bodyPr>
          <a:lstStyle/>
          <a:p>
            <a:pPr lvl="1"/>
            <a:r>
              <a:rPr lang="en-US" dirty="0"/>
              <a:t>* Filter total recoverable aluminum sample with a 10-μm filter prior to acidification</a:t>
            </a:r>
          </a:p>
        </p:txBody>
      </p:sp>
    </p:spTree>
    <p:extLst>
      <p:ext uri="{BB962C8B-B14F-4D97-AF65-F5344CB8AC3E}">
        <p14:creationId xmlns:p14="http://schemas.microsoft.com/office/powerpoint/2010/main" val="17379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6550" y="95794"/>
            <a:ext cx="4561113" cy="746760"/>
          </a:xfrm>
        </p:spPr>
        <p:txBody>
          <a:bodyPr/>
          <a:lstStyle/>
          <a:p>
            <a:r>
              <a:rPr lang="en-US" dirty="0"/>
              <a:t>TALs to be Added to the Permit</a:t>
            </a:r>
          </a:p>
        </p:txBody>
      </p:sp>
      <p:graphicFrame>
        <p:nvGraphicFramePr>
          <p:cNvPr id="4" name="Table 3"/>
          <p:cNvGraphicFramePr>
            <a:graphicFrameLocks noGrp="1"/>
          </p:cNvGraphicFramePr>
          <p:nvPr/>
        </p:nvGraphicFramePr>
        <p:xfrm>
          <a:off x="206337" y="1190624"/>
          <a:ext cx="6782291" cy="4670237"/>
        </p:xfrm>
        <a:graphic>
          <a:graphicData uri="http://schemas.openxmlformats.org/drawingml/2006/table">
            <a:tbl>
              <a:tblPr firstRow="1" firstCol="1" lastRow="1" lastCol="1" bandRow="1" bandCol="1">
                <a:tableStyleId>{5C22544A-7EE6-4342-B048-85BDC9FD1C3A}</a:tableStyleId>
              </a:tblPr>
              <a:tblGrid>
                <a:gridCol w="1976303">
                  <a:extLst>
                    <a:ext uri="{9D8B030D-6E8A-4147-A177-3AD203B41FA5}">
                      <a16:colId xmlns:a16="http://schemas.microsoft.com/office/drawing/2014/main" val="547479017"/>
                    </a:ext>
                  </a:extLst>
                </a:gridCol>
                <a:gridCol w="1298081">
                  <a:extLst>
                    <a:ext uri="{9D8B030D-6E8A-4147-A177-3AD203B41FA5}">
                      <a16:colId xmlns:a16="http://schemas.microsoft.com/office/drawing/2014/main" val="2661111550"/>
                    </a:ext>
                  </a:extLst>
                </a:gridCol>
                <a:gridCol w="1144409">
                  <a:extLst>
                    <a:ext uri="{9D8B030D-6E8A-4147-A177-3AD203B41FA5}">
                      <a16:colId xmlns:a16="http://schemas.microsoft.com/office/drawing/2014/main" val="4024089820"/>
                    </a:ext>
                  </a:extLst>
                </a:gridCol>
                <a:gridCol w="1144409">
                  <a:extLst>
                    <a:ext uri="{9D8B030D-6E8A-4147-A177-3AD203B41FA5}">
                      <a16:colId xmlns:a16="http://schemas.microsoft.com/office/drawing/2014/main" val="327353426"/>
                    </a:ext>
                  </a:extLst>
                </a:gridCol>
                <a:gridCol w="1219089">
                  <a:extLst>
                    <a:ext uri="{9D8B030D-6E8A-4147-A177-3AD203B41FA5}">
                      <a16:colId xmlns:a16="http://schemas.microsoft.com/office/drawing/2014/main" val="586840416"/>
                    </a:ext>
                  </a:extLst>
                </a:gridCol>
              </a:tblGrid>
              <a:tr h="975600">
                <a:tc>
                  <a:txBody>
                    <a:bodyPr/>
                    <a:lstStyle/>
                    <a:p>
                      <a:pPr marL="67945" marR="0">
                        <a:lnSpc>
                          <a:spcPts val="1340"/>
                        </a:lnSpc>
                        <a:spcBef>
                          <a:spcPts val="0"/>
                        </a:spcBef>
                        <a:spcAft>
                          <a:spcPts val="0"/>
                        </a:spcAft>
                      </a:pPr>
                      <a:r>
                        <a:rPr lang="en-US" sz="1200" dirty="0">
                          <a:effectLst/>
                        </a:rPr>
                        <a:t>Pollutant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59055">
                        <a:lnSpc>
                          <a:spcPts val="1240"/>
                        </a:lnSpc>
                        <a:spcBef>
                          <a:spcPts val="0"/>
                        </a:spcBef>
                        <a:spcAft>
                          <a:spcPts val="0"/>
                        </a:spcAft>
                      </a:pPr>
                      <a:r>
                        <a:rPr lang="en-US" sz="1200" dirty="0">
                          <a:effectLst/>
                        </a:rPr>
                        <a:t>Chemical Abstracts Service (CAS) Number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88900">
                        <a:lnSpc>
                          <a:spcPts val="1240"/>
                        </a:lnSpc>
                        <a:spcBef>
                          <a:spcPts val="0"/>
                        </a:spcBef>
                        <a:spcAft>
                          <a:spcPts val="0"/>
                        </a:spcAft>
                      </a:pPr>
                      <a:r>
                        <a:rPr lang="en-US" sz="1200" dirty="0">
                          <a:effectLst/>
                        </a:rPr>
                        <a:t>Minimum Quantification Level (MQL) ug/L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6350">
                        <a:lnSpc>
                          <a:spcPts val="1240"/>
                        </a:lnSpc>
                        <a:spcBef>
                          <a:spcPts val="0"/>
                        </a:spcBef>
                        <a:spcAft>
                          <a:spcPts val="0"/>
                        </a:spcAft>
                      </a:pPr>
                      <a:r>
                        <a:rPr lang="en-US" sz="1200" dirty="0">
                          <a:effectLst/>
                        </a:rPr>
                        <a:t>Average Target Action Level (ATAL) </a:t>
                      </a:r>
                    </a:p>
                    <a:p>
                      <a:pPr marL="67945" marR="6350">
                        <a:lnSpc>
                          <a:spcPts val="1240"/>
                        </a:lnSpc>
                        <a:spcBef>
                          <a:spcPts val="0"/>
                        </a:spcBef>
                        <a:spcAft>
                          <a:spcPts val="0"/>
                        </a:spcAft>
                      </a:pPr>
                      <a:r>
                        <a:rPr lang="en-US" sz="1200" dirty="0">
                          <a:effectLst/>
                        </a:rPr>
                        <a:t>(chronic value) ug/L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Maximum Target Action Level (MTAL) (acute value)</a:t>
                      </a:r>
                    </a:p>
                    <a:p>
                      <a:pPr marL="67945" marR="0">
                        <a:lnSpc>
                          <a:spcPts val="1245"/>
                        </a:lnSpc>
                        <a:spcBef>
                          <a:spcPts val="0"/>
                        </a:spcBef>
                        <a:spcAft>
                          <a:spcPts val="0"/>
                        </a:spcAft>
                      </a:pPr>
                      <a:r>
                        <a:rPr lang="en-US" sz="1200" dirty="0">
                          <a:effectLst/>
                        </a:rPr>
                        <a:t>ug/L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4806419"/>
                  </a:ext>
                </a:extLst>
              </a:tr>
              <a:tr h="194684">
                <a:tc>
                  <a:txBody>
                    <a:bodyPr/>
                    <a:lstStyle/>
                    <a:p>
                      <a:pPr marL="67945" marR="0">
                        <a:lnSpc>
                          <a:spcPts val="1240"/>
                        </a:lnSpc>
                        <a:spcBef>
                          <a:spcPts val="0"/>
                        </a:spcBef>
                        <a:spcAft>
                          <a:spcPts val="0"/>
                        </a:spcAft>
                      </a:pPr>
                      <a:r>
                        <a:rPr lang="en-US" sz="1200" dirty="0">
                          <a:effectLst/>
                        </a:rPr>
                        <a:t>Antimony, dissolved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7440-36-0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640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25121786"/>
                  </a:ext>
                </a:extLst>
              </a:tr>
              <a:tr h="194684">
                <a:tc>
                  <a:txBody>
                    <a:bodyPr/>
                    <a:lstStyle/>
                    <a:p>
                      <a:pPr marL="67945" marR="0">
                        <a:lnSpc>
                          <a:spcPts val="1240"/>
                        </a:lnSpc>
                        <a:spcBef>
                          <a:spcPts val="0"/>
                        </a:spcBef>
                        <a:spcAft>
                          <a:spcPts val="0"/>
                        </a:spcAft>
                      </a:pPr>
                      <a:r>
                        <a:rPr lang="en-US" sz="1200" dirty="0">
                          <a:effectLst/>
                        </a:rPr>
                        <a:t>Anthracene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120-12-7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40,000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50246246"/>
                  </a:ext>
                </a:extLst>
              </a:tr>
              <a:tr h="194684">
                <a:tc>
                  <a:txBody>
                    <a:bodyPr/>
                    <a:lstStyle/>
                    <a:p>
                      <a:pPr marL="67945" marR="0">
                        <a:lnSpc>
                          <a:spcPts val="1240"/>
                        </a:lnSpc>
                        <a:spcBef>
                          <a:spcPts val="0"/>
                        </a:spcBef>
                        <a:spcAft>
                          <a:spcPts val="0"/>
                        </a:spcAft>
                      </a:pPr>
                      <a:r>
                        <a:rPr lang="en-US" sz="1200" dirty="0">
                          <a:effectLst/>
                        </a:rPr>
                        <a:t>Benzo(a)anthracene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56-55-3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41260434"/>
                  </a:ext>
                </a:extLst>
              </a:tr>
              <a:tr h="194684">
                <a:tc>
                  <a:txBody>
                    <a:bodyPr/>
                    <a:lstStyle/>
                    <a:p>
                      <a:pPr marL="67945" marR="0">
                        <a:lnSpc>
                          <a:spcPts val="1240"/>
                        </a:lnSpc>
                        <a:spcBef>
                          <a:spcPts val="0"/>
                        </a:spcBef>
                        <a:spcAft>
                          <a:spcPts val="0"/>
                        </a:spcAft>
                      </a:pPr>
                      <a:r>
                        <a:rPr lang="en-US" sz="1200" dirty="0">
                          <a:effectLst/>
                        </a:rPr>
                        <a:t>Benzo(a)pyrene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50-32-8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38827541"/>
                  </a:ext>
                </a:extLst>
              </a:tr>
              <a:tr h="194684">
                <a:tc>
                  <a:txBody>
                    <a:bodyPr/>
                    <a:lstStyle/>
                    <a:p>
                      <a:pPr marL="67945" marR="0">
                        <a:lnSpc>
                          <a:spcPts val="1240"/>
                        </a:lnSpc>
                        <a:spcBef>
                          <a:spcPts val="0"/>
                        </a:spcBef>
                        <a:spcAft>
                          <a:spcPts val="0"/>
                        </a:spcAft>
                      </a:pPr>
                      <a:r>
                        <a:rPr lang="en-US" sz="1200" dirty="0">
                          <a:effectLst/>
                        </a:rPr>
                        <a:t>Benzo(b)fluoranthene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205-99-2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27862216"/>
                  </a:ext>
                </a:extLst>
              </a:tr>
              <a:tr h="194684">
                <a:tc>
                  <a:txBody>
                    <a:bodyPr/>
                    <a:lstStyle/>
                    <a:p>
                      <a:pPr marL="67945" marR="0">
                        <a:lnSpc>
                          <a:spcPts val="1240"/>
                        </a:lnSpc>
                        <a:spcBef>
                          <a:spcPts val="0"/>
                        </a:spcBef>
                        <a:spcAft>
                          <a:spcPts val="0"/>
                        </a:spcAft>
                      </a:pPr>
                      <a:r>
                        <a:rPr lang="en-US" sz="1200" dirty="0">
                          <a:effectLst/>
                        </a:rPr>
                        <a:t>Benzo(k)fluoranthene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207-08-9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55909928"/>
                  </a:ext>
                </a:extLst>
              </a:tr>
              <a:tr h="188873">
                <a:tc>
                  <a:txBody>
                    <a:bodyPr/>
                    <a:lstStyle/>
                    <a:p>
                      <a:pPr marL="67945" marR="0">
                        <a:lnSpc>
                          <a:spcPts val="1340"/>
                        </a:lnSpc>
                        <a:spcBef>
                          <a:spcPts val="0"/>
                        </a:spcBef>
                        <a:spcAft>
                          <a:spcPts val="0"/>
                        </a:spcAft>
                      </a:pPr>
                      <a:r>
                        <a:rPr lang="en-US" sz="1200" dirty="0">
                          <a:effectLst/>
                        </a:rPr>
                        <a:t>Bis (2-ethylhexyl) phthalate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340"/>
                        </a:lnSpc>
                        <a:spcBef>
                          <a:spcPts val="0"/>
                        </a:spcBef>
                        <a:spcAft>
                          <a:spcPts val="0"/>
                        </a:spcAft>
                      </a:pPr>
                      <a:r>
                        <a:rPr lang="en-US" sz="1200" dirty="0">
                          <a:effectLst/>
                        </a:rPr>
                        <a:t>117-81-7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0.355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34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87258591"/>
                  </a:ext>
                </a:extLst>
              </a:tr>
              <a:tr h="194684">
                <a:tc>
                  <a:txBody>
                    <a:bodyPr/>
                    <a:lstStyle/>
                    <a:p>
                      <a:pPr marL="67945" marR="0">
                        <a:lnSpc>
                          <a:spcPts val="1240"/>
                        </a:lnSpc>
                        <a:spcBef>
                          <a:spcPts val="0"/>
                        </a:spcBef>
                        <a:spcAft>
                          <a:spcPts val="0"/>
                        </a:spcAft>
                      </a:pPr>
                      <a:r>
                        <a:rPr lang="en-US" sz="1200" dirty="0">
                          <a:effectLst/>
                        </a:rPr>
                        <a:t>Butylbenzylphthalate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85-68-7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0.355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1,900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79961000"/>
                  </a:ext>
                </a:extLst>
              </a:tr>
              <a:tr h="194684">
                <a:tc>
                  <a:txBody>
                    <a:bodyPr/>
                    <a:lstStyle/>
                    <a:p>
                      <a:pPr marL="67945" marR="0">
                        <a:lnSpc>
                          <a:spcPts val="1240"/>
                        </a:lnSpc>
                        <a:spcBef>
                          <a:spcPts val="0"/>
                        </a:spcBef>
                        <a:spcAft>
                          <a:spcPts val="0"/>
                        </a:spcAft>
                      </a:pPr>
                      <a:r>
                        <a:rPr lang="en-US" sz="1200" dirty="0">
                          <a:effectLst/>
                        </a:rPr>
                        <a:t>Chrysene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218-01-9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07397121"/>
                  </a:ext>
                </a:extLst>
              </a:tr>
              <a:tr h="196136">
                <a:tc>
                  <a:txBody>
                    <a:bodyPr/>
                    <a:lstStyle/>
                    <a:p>
                      <a:pPr marL="67945" marR="0">
                        <a:lnSpc>
                          <a:spcPts val="1245"/>
                        </a:lnSpc>
                        <a:spcBef>
                          <a:spcPts val="5"/>
                        </a:spcBef>
                        <a:spcAft>
                          <a:spcPts val="0"/>
                        </a:spcAft>
                      </a:pPr>
                      <a:r>
                        <a:rPr lang="en-US" sz="1200" dirty="0">
                          <a:effectLst/>
                        </a:rPr>
                        <a:t>Dibenzo(a,h)anthracene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5"/>
                        </a:lnSpc>
                        <a:spcBef>
                          <a:spcPts val="5"/>
                        </a:spcBef>
                        <a:spcAft>
                          <a:spcPts val="0"/>
                        </a:spcAft>
                      </a:pPr>
                      <a:r>
                        <a:rPr lang="en-US" sz="1200" dirty="0">
                          <a:effectLst/>
                        </a:rPr>
                        <a:t>53-70-3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5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5"/>
                        </a:lnSpc>
                        <a:spcBef>
                          <a:spcPts val="5"/>
                        </a:spcBef>
                        <a:spcAft>
                          <a:spcPts val="0"/>
                        </a:spcAft>
                      </a:pPr>
                      <a:r>
                        <a:rPr lang="en-US" sz="1200" dirty="0">
                          <a:effectLst/>
                        </a:rPr>
                        <a:t>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95348495"/>
                  </a:ext>
                </a:extLst>
              </a:tr>
              <a:tr h="194684">
                <a:tc>
                  <a:txBody>
                    <a:bodyPr/>
                    <a:lstStyle/>
                    <a:p>
                      <a:pPr marL="67945" marR="0">
                        <a:lnSpc>
                          <a:spcPts val="1240"/>
                        </a:lnSpc>
                        <a:spcBef>
                          <a:spcPts val="0"/>
                        </a:spcBef>
                        <a:spcAft>
                          <a:spcPts val="0"/>
                        </a:spcAft>
                      </a:pPr>
                      <a:r>
                        <a:rPr lang="en-US" sz="1200" dirty="0">
                          <a:effectLst/>
                        </a:rPr>
                        <a:t>Diethylphthalate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84-66-2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0.355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44,000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2509032"/>
                  </a:ext>
                </a:extLst>
              </a:tr>
              <a:tr h="194684">
                <a:tc>
                  <a:txBody>
                    <a:bodyPr/>
                    <a:lstStyle/>
                    <a:p>
                      <a:pPr marL="67945" marR="0">
                        <a:lnSpc>
                          <a:spcPts val="1240"/>
                        </a:lnSpc>
                        <a:spcBef>
                          <a:spcPts val="0"/>
                        </a:spcBef>
                        <a:spcAft>
                          <a:spcPts val="0"/>
                        </a:spcAft>
                      </a:pPr>
                      <a:r>
                        <a:rPr lang="en-US" sz="1200" dirty="0">
                          <a:effectLst/>
                        </a:rPr>
                        <a:t>Dimethylphthalate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131-11-3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0.355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5673223"/>
                  </a:ext>
                </a:extLst>
              </a:tr>
              <a:tr h="194684">
                <a:tc>
                  <a:txBody>
                    <a:bodyPr/>
                    <a:lstStyle/>
                    <a:p>
                      <a:pPr marL="67945" marR="0">
                        <a:lnSpc>
                          <a:spcPts val="1240"/>
                        </a:lnSpc>
                        <a:spcBef>
                          <a:spcPts val="0"/>
                        </a:spcBef>
                        <a:spcAft>
                          <a:spcPts val="0"/>
                        </a:spcAft>
                      </a:pPr>
                      <a:r>
                        <a:rPr lang="en-US" sz="1200" dirty="0">
                          <a:effectLst/>
                        </a:rPr>
                        <a:t>Fluorene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86-73-7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5,300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28450411"/>
                  </a:ext>
                </a:extLst>
              </a:tr>
              <a:tr h="194684">
                <a:tc>
                  <a:txBody>
                    <a:bodyPr/>
                    <a:lstStyle/>
                    <a:p>
                      <a:pPr marL="67945" marR="0">
                        <a:lnSpc>
                          <a:spcPts val="1240"/>
                        </a:lnSpc>
                        <a:spcBef>
                          <a:spcPts val="0"/>
                        </a:spcBef>
                        <a:spcAft>
                          <a:spcPts val="0"/>
                        </a:spcAft>
                      </a:pPr>
                      <a:r>
                        <a:rPr lang="en-US" sz="1200" dirty="0">
                          <a:effectLst/>
                        </a:rPr>
                        <a:t>Fluoranthene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206-44-0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45321286"/>
                  </a:ext>
                </a:extLst>
              </a:tr>
              <a:tr h="194684">
                <a:tc>
                  <a:txBody>
                    <a:bodyPr/>
                    <a:lstStyle/>
                    <a:p>
                      <a:pPr marL="67945" marR="0">
                        <a:lnSpc>
                          <a:spcPts val="1240"/>
                        </a:lnSpc>
                        <a:spcBef>
                          <a:spcPts val="0"/>
                        </a:spcBef>
                        <a:spcAft>
                          <a:spcPts val="0"/>
                        </a:spcAft>
                      </a:pPr>
                      <a:r>
                        <a:rPr lang="en-US" sz="1200" dirty="0">
                          <a:effectLst/>
                        </a:rPr>
                        <a:t>Indeno-1,2,3-cd-pyrene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193-39-5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56758405"/>
                  </a:ext>
                </a:extLst>
              </a:tr>
              <a:tr h="194684">
                <a:tc>
                  <a:txBody>
                    <a:bodyPr/>
                    <a:lstStyle/>
                    <a:p>
                      <a:pPr marL="67945" marR="0">
                        <a:lnSpc>
                          <a:spcPts val="1240"/>
                        </a:lnSpc>
                        <a:spcBef>
                          <a:spcPts val="0"/>
                        </a:spcBef>
                        <a:spcAft>
                          <a:spcPts val="0"/>
                        </a:spcAft>
                      </a:pPr>
                      <a:r>
                        <a:rPr lang="en-US" sz="1200" dirty="0">
                          <a:effectLst/>
                        </a:rPr>
                        <a:t>Phenol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108-95-2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3.55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860,000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1222731"/>
                  </a:ext>
                </a:extLst>
              </a:tr>
              <a:tr h="194684">
                <a:tc>
                  <a:txBody>
                    <a:bodyPr/>
                    <a:lstStyle/>
                    <a:p>
                      <a:pPr marL="67945" marR="0">
                        <a:lnSpc>
                          <a:spcPts val="1240"/>
                        </a:lnSpc>
                        <a:spcBef>
                          <a:spcPts val="0"/>
                        </a:spcBef>
                        <a:spcAft>
                          <a:spcPts val="0"/>
                        </a:spcAft>
                      </a:pPr>
                      <a:r>
                        <a:rPr lang="en-US" sz="1200" dirty="0">
                          <a:effectLst/>
                        </a:rPr>
                        <a:t>Pyrene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129-00-0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4,000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79152311"/>
                  </a:ext>
                </a:extLst>
              </a:tr>
              <a:tr h="194684">
                <a:tc>
                  <a:txBody>
                    <a:bodyPr/>
                    <a:lstStyle/>
                    <a:p>
                      <a:pPr marL="67945" marR="0">
                        <a:lnSpc>
                          <a:spcPts val="1240"/>
                        </a:lnSpc>
                        <a:spcBef>
                          <a:spcPts val="0"/>
                        </a:spcBef>
                        <a:spcAft>
                          <a:spcPts val="0"/>
                        </a:spcAft>
                      </a:pPr>
                      <a:r>
                        <a:rPr lang="en-US" sz="1200" dirty="0">
                          <a:effectLst/>
                        </a:rPr>
                        <a:t>Strontium-90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3.5 pCi/L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62205888"/>
                  </a:ext>
                </a:extLst>
              </a:tr>
              <a:tr h="194684">
                <a:tc>
                  <a:txBody>
                    <a:bodyPr/>
                    <a:lstStyle/>
                    <a:p>
                      <a:pPr marL="67945" marR="0">
                        <a:lnSpc>
                          <a:spcPts val="1240"/>
                        </a:lnSpc>
                        <a:spcBef>
                          <a:spcPts val="0"/>
                        </a:spcBef>
                        <a:spcAft>
                          <a:spcPts val="0"/>
                        </a:spcAft>
                      </a:pPr>
                      <a:r>
                        <a:rPr lang="en-US" sz="1200" dirty="0">
                          <a:effectLst/>
                        </a:rPr>
                        <a:t>Hexavalent chromium*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18540-29-9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ts val="1240"/>
                        </a:lnSpc>
                        <a:spcBef>
                          <a:spcPts val="0"/>
                        </a:spcBef>
                        <a:spcAft>
                          <a:spcPts val="0"/>
                        </a:spcAft>
                      </a:pPr>
                      <a:r>
                        <a:rPr lang="en-US" sz="1200" dirty="0">
                          <a:effectLst/>
                        </a:rPr>
                        <a:t>0.155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lnSpc>
                          <a:spcPts val="1240"/>
                        </a:lnSpc>
                        <a:spcBef>
                          <a:spcPts val="0"/>
                        </a:spcBef>
                        <a:spcAft>
                          <a:spcPts val="0"/>
                        </a:spcAft>
                      </a:pPr>
                      <a:r>
                        <a:rPr lang="en-US" sz="1200" dirty="0">
                          <a:effectLst/>
                        </a:rPr>
                        <a:t>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13974001"/>
                  </a:ext>
                </a:extLst>
              </a:tr>
            </a:tbl>
          </a:graphicData>
        </a:graphic>
      </p:graphicFrame>
      <p:sp>
        <p:nvSpPr>
          <p:cNvPr id="8" name="Rectangle 7"/>
          <p:cNvSpPr/>
          <p:nvPr/>
        </p:nvSpPr>
        <p:spPr>
          <a:xfrm>
            <a:off x="7222075" y="1640286"/>
            <a:ext cx="1715588" cy="3970318"/>
          </a:xfrm>
          <a:prstGeom prst="rect">
            <a:avLst/>
          </a:prstGeom>
        </p:spPr>
        <p:txBody>
          <a:bodyPr wrap="square">
            <a:spAutoFit/>
          </a:bodyPr>
          <a:lstStyle/>
          <a:p>
            <a:r>
              <a:rPr lang="en-US" altLang="en-US" sz="1400" dirty="0">
                <a:latin typeface="Arial" panose="020B0604020202020204" pitchFamily="34" charset="0"/>
                <a:ea typeface="Calibri" panose="020F0502020204030204" pitchFamily="34" charset="0"/>
              </a:rPr>
              <a:t>* According to the analytical method, hexavalent chromium needs to be preserved immediately upon collection, which is not possible for automated samplers. Therefore, Permittees will collect samples for hexavalent chromium and report the time between collection and preservation.</a:t>
            </a:r>
            <a:endParaRPr lang="en-US" sz="1400" dirty="0"/>
          </a:p>
        </p:txBody>
      </p:sp>
    </p:spTree>
    <p:extLst>
      <p:ext uri="{BB962C8B-B14F-4D97-AF65-F5344CB8AC3E}">
        <p14:creationId xmlns:p14="http://schemas.microsoft.com/office/powerpoint/2010/main" val="350744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387" y="1638022"/>
            <a:ext cx="8979613" cy="4314046"/>
          </a:xfrm>
        </p:spPr>
        <p:txBody>
          <a:bodyPr/>
          <a:lstStyle/>
          <a:p>
            <a:pPr marL="914400" indent="0">
              <a:spcBef>
                <a:spcPts val="200"/>
              </a:spcBef>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is a Storm Water Permit?</a:t>
            </a:r>
          </a:p>
          <a:p>
            <a:pPr marL="914400" indent="0">
              <a:spcBef>
                <a:spcPts val="200"/>
              </a:spcBef>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0">
              <a:spcBef>
                <a:spcPts val="200"/>
              </a:spcBef>
              <a:buNone/>
            </a:pP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Objectives of Permit</a:t>
            </a:r>
          </a:p>
          <a:p>
            <a:pPr marL="914400" indent="0">
              <a:spcBef>
                <a:spcPts val="200"/>
              </a:spcBef>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0">
              <a:spcBef>
                <a:spcPts val="200"/>
              </a:spcBef>
              <a:buNone/>
            </a:pP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FY22 Work Under Previous Permit</a:t>
            </a:r>
          </a:p>
          <a:p>
            <a:pPr marL="914400" indent="0">
              <a:spcBef>
                <a:spcPts val="200"/>
              </a:spcBef>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0">
              <a:spcBef>
                <a:spcPts val="200"/>
              </a:spcBef>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New Permit and Changes</a:t>
            </a:r>
          </a:p>
          <a:p>
            <a:pPr marL="914400" indent="0">
              <a:spcBef>
                <a:spcPts val="200"/>
              </a:spcBef>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200"/>
              </a:spcBef>
              <a:buNone/>
            </a:pPr>
            <a:r>
              <a:rPr lang="en-US" sz="3600" dirty="0"/>
              <a:t>	</a:t>
            </a:r>
          </a:p>
          <a:p>
            <a:pPr marL="0" indent="0">
              <a:spcBef>
                <a:spcPts val="200"/>
              </a:spcBef>
              <a:buNone/>
            </a:pPr>
            <a:endParaRPr lang="en-US" sz="3600" strike="sngStrike" dirty="0">
              <a:solidFill>
                <a:srgbClr val="FF0000"/>
              </a:solidFill>
            </a:endParaRPr>
          </a:p>
        </p:txBody>
      </p:sp>
      <p:sp>
        <p:nvSpPr>
          <p:cNvPr id="3" name="Title 2"/>
          <p:cNvSpPr>
            <a:spLocks noGrp="1"/>
          </p:cNvSpPr>
          <p:nvPr>
            <p:ph type="title"/>
          </p:nvPr>
        </p:nvSpPr>
        <p:spPr>
          <a:xfrm>
            <a:off x="5001767" y="112776"/>
            <a:ext cx="3590439" cy="746760"/>
          </a:xfrm>
        </p:spPr>
        <p:txBody>
          <a:bodyPr/>
          <a:lstStyle/>
          <a:p>
            <a:r>
              <a:rPr lang="en-US" dirty="0"/>
              <a:t>Today’s Topics</a:t>
            </a:r>
          </a:p>
        </p:txBody>
      </p:sp>
      <p:sp>
        <p:nvSpPr>
          <p:cNvPr id="8" name="Arrow: Right 7">
            <a:extLst>
              <a:ext uri="{FF2B5EF4-FFF2-40B4-BE49-F238E27FC236}">
                <a16:creationId xmlns:a16="http://schemas.microsoft.com/office/drawing/2014/main" id="{909670C9-B251-F284-0D69-0564CFA8F4DA}"/>
              </a:ext>
            </a:extLst>
          </p:cNvPr>
          <p:cNvSpPr/>
          <p:nvPr/>
        </p:nvSpPr>
        <p:spPr>
          <a:xfrm>
            <a:off x="377017" y="1816792"/>
            <a:ext cx="629482" cy="308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498189E-F346-4441-BC2B-28762EFEA9BB}"/>
              </a:ext>
            </a:extLst>
          </p:cNvPr>
          <p:cNvSpPr/>
          <p:nvPr/>
        </p:nvSpPr>
        <p:spPr>
          <a:xfrm>
            <a:off x="811989" y="2860951"/>
            <a:ext cx="629482" cy="308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09A0C61F-62E8-4121-AFDD-18B58179459A}"/>
              </a:ext>
            </a:extLst>
          </p:cNvPr>
          <p:cNvSpPr/>
          <p:nvPr/>
        </p:nvSpPr>
        <p:spPr>
          <a:xfrm>
            <a:off x="1269606" y="3867390"/>
            <a:ext cx="629482" cy="308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A690FDAF-E211-4D07-9ACC-02482E57FEFA}"/>
              </a:ext>
            </a:extLst>
          </p:cNvPr>
          <p:cNvSpPr/>
          <p:nvPr/>
        </p:nvSpPr>
        <p:spPr>
          <a:xfrm>
            <a:off x="1740955" y="4913327"/>
            <a:ext cx="629482" cy="308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006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5422" y="1146673"/>
            <a:ext cx="6038578" cy="4671539"/>
          </a:xfrm>
        </p:spPr>
        <p:txBody>
          <a:bodyPr/>
          <a:lstStyle/>
          <a:p>
            <a:pPr>
              <a:spcBef>
                <a:spcPts val="0"/>
              </a:spcBef>
            </a:pPr>
            <a:r>
              <a:rPr lang="en-US" sz="2000" dirty="0"/>
              <a:t>Storm water permits authorize permittees to discharge storm water from specific activities or facilities</a:t>
            </a:r>
          </a:p>
          <a:p>
            <a:pPr>
              <a:spcBef>
                <a:spcPts val="200"/>
              </a:spcBef>
            </a:pPr>
            <a:r>
              <a:rPr lang="en-US" sz="2000" dirty="0"/>
              <a:t>Part of the National Pollutant Discharge Elimination System (NPDES), the permitting program to protect and improve water quality	</a:t>
            </a:r>
          </a:p>
          <a:p>
            <a:pPr>
              <a:spcBef>
                <a:spcPts val="200"/>
              </a:spcBef>
            </a:pPr>
            <a:r>
              <a:rPr lang="en-US" sz="2000" dirty="0"/>
              <a:t>NPDES is part of the Federal Clean Water Act administered by the U.S. Environmental Protection Agency (EPA)	</a:t>
            </a:r>
          </a:p>
          <a:p>
            <a:pPr>
              <a:spcBef>
                <a:spcPts val="200"/>
              </a:spcBef>
            </a:pPr>
            <a:r>
              <a:rPr lang="en-US" sz="2000" dirty="0"/>
              <a:t>Individual storm water permit is a type of NPDES permit</a:t>
            </a:r>
          </a:p>
          <a:p>
            <a:pPr>
              <a:spcBef>
                <a:spcPts val="200"/>
              </a:spcBef>
            </a:pPr>
            <a:r>
              <a:rPr lang="en-US" sz="2000" dirty="0"/>
              <a:t>Permit need is determined by EPA and requirements are specific to a particular facility or activity</a:t>
            </a:r>
          </a:p>
          <a:p>
            <a:pPr>
              <a:spcBef>
                <a:spcPts val="200"/>
              </a:spcBef>
            </a:pPr>
            <a:r>
              <a:rPr lang="en-US" sz="2000" dirty="0"/>
              <a:t>Individual storm water permits are issued by EPA for a maximum of 5 years</a:t>
            </a:r>
            <a:endParaRPr lang="en-US" sz="2000" strike="sngStrike" dirty="0">
              <a:solidFill>
                <a:srgbClr val="FF0000"/>
              </a:solidFill>
            </a:endParaRPr>
          </a:p>
        </p:txBody>
      </p:sp>
      <p:sp>
        <p:nvSpPr>
          <p:cNvPr id="3" name="Title 2"/>
          <p:cNvSpPr>
            <a:spLocks noGrp="1"/>
          </p:cNvSpPr>
          <p:nvPr>
            <p:ph type="title"/>
          </p:nvPr>
        </p:nvSpPr>
        <p:spPr>
          <a:xfrm>
            <a:off x="5001767" y="112776"/>
            <a:ext cx="3590439" cy="746760"/>
          </a:xfrm>
        </p:spPr>
        <p:txBody>
          <a:bodyPr/>
          <a:lstStyle/>
          <a:p>
            <a:r>
              <a:rPr lang="en-US" dirty="0"/>
              <a:t>What is a Storm Water Permit?</a:t>
            </a:r>
          </a:p>
        </p:txBody>
      </p:sp>
      <p:pic>
        <p:nvPicPr>
          <p:cNvPr id="5" name="Picture 2" descr="U:\XConnect\StaffWorkFolders\Darren\IP MeshRTU\photos\example\P62301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570" y="1268856"/>
            <a:ext cx="2926852" cy="454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96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70976"/>
            <a:ext cx="9144000" cy="1060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443982" y="1021553"/>
            <a:ext cx="8229600" cy="2407931"/>
          </a:xfrm>
        </p:spPr>
        <p:txBody>
          <a:bodyPr/>
          <a:lstStyle/>
          <a:p>
            <a:r>
              <a:rPr lang="en-US" sz="1800" dirty="0"/>
              <a:t>Minimize pollutants of concern </a:t>
            </a:r>
            <a:r>
              <a:rPr lang="en-US" sz="1800" dirty="0">
                <a:solidFill>
                  <a:srgbClr val="1B32A5"/>
                </a:solidFill>
              </a:rPr>
              <a:t>(POCs) </a:t>
            </a:r>
            <a:r>
              <a:rPr lang="en-US" sz="1800" dirty="0"/>
              <a:t>in storm water runoff from sites potentially contaminated by historical activities at Los Alamos National Laboratory (LANL).</a:t>
            </a:r>
          </a:p>
          <a:p>
            <a:r>
              <a:rPr lang="en-US" sz="1800" dirty="0"/>
              <a:t>Reducing pollutants in storm water means reducing or eliminating them with storm water control measures, such as earthen berms or rock check dams that detain the sediment to which contaminants typically bind.</a:t>
            </a:r>
          </a:p>
          <a:p>
            <a:r>
              <a:rPr lang="en-US" sz="1800" dirty="0"/>
              <a:t>Installation of storm water control measures must be followed by comparison of storm water runoff sample results to screening levels, which assesses the effectiveness of the control measure and helps improve water quality.</a:t>
            </a:r>
          </a:p>
        </p:txBody>
      </p:sp>
      <p:sp>
        <p:nvSpPr>
          <p:cNvPr id="3" name="Title 2"/>
          <p:cNvSpPr>
            <a:spLocks noGrp="1"/>
          </p:cNvSpPr>
          <p:nvPr>
            <p:ph type="title"/>
          </p:nvPr>
        </p:nvSpPr>
        <p:spPr>
          <a:xfrm>
            <a:off x="4143375" y="121920"/>
            <a:ext cx="4850030" cy="746760"/>
          </a:xfrm>
        </p:spPr>
        <p:txBody>
          <a:bodyPr/>
          <a:lstStyle/>
          <a:p>
            <a:r>
              <a:rPr lang="en-US" dirty="0"/>
              <a:t>Storm Water Monitoring Objectives </a:t>
            </a:r>
          </a:p>
        </p:txBody>
      </p:sp>
      <p:pic>
        <p:nvPicPr>
          <p:cNvPr id="5" name="Picture 4"/>
          <p:cNvPicPr>
            <a:picLocks noChangeAspect="1" noChangeArrowheads="1"/>
          </p:cNvPicPr>
          <p:nvPr/>
        </p:nvPicPr>
        <p:blipFill>
          <a:blip r:embed="rId2"/>
          <a:srcRect/>
          <a:stretch>
            <a:fillRect/>
          </a:stretch>
        </p:blipFill>
        <p:spPr bwMode="auto">
          <a:xfrm>
            <a:off x="133303" y="3590004"/>
            <a:ext cx="8869246" cy="2141676"/>
          </a:xfrm>
          <a:prstGeom prst="rect">
            <a:avLst/>
          </a:prstGeom>
          <a:noFill/>
          <a:ln w="9525" algn="ctr">
            <a:noFill/>
            <a:miter lim="800000"/>
            <a:headEnd/>
            <a:tailEnd/>
          </a:ln>
        </p:spPr>
      </p:pic>
      <p:sp>
        <p:nvSpPr>
          <p:cNvPr id="6" name="TextBox 5"/>
          <p:cNvSpPr txBox="1"/>
          <p:nvPr/>
        </p:nvSpPr>
        <p:spPr>
          <a:xfrm>
            <a:off x="1882066" y="5707534"/>
            <a:ext cx="5326603" cy="369332"/>
          </a:xfrm>
          <a:prstGeom prst="rect">
            <a:avLst/>
          </a:prstGeom>
          <a:noFill/>
        </p:spPr>
        <p:txBody>
          <a:bodyPr wrap="square" rtlCol="0">
            <a:spAutoFit/>
          </a:bodyPr>
          <a:lstStyle/>
          <a:p>
            <a:r>
              <a:rPr lang="en-US" dirty="0"/>
              <a:t>Installation of storm water controls at P-SMA-2.2</a:t>
            </a:r>
          </a:p>
        </p:txBody>
      </p:sp>
    </p:spTree>
    <p:extLst>
      <p:ext uri="{BB962C8B-B14F-4D97-AF65-F5344CB8AC3E}">
        <p14:creationId xmlns:p14="http://schemas.microsoft.com/office/powerpoint/2010/main" val="79469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We Monitor Storm Water Runoff?</a:t>
            </a:r>
          </a:p>
        </p:txBody>
      </p:sp>
      <p:sp>
        <p:nvSpPr>
          <p:cNvPr id="19" name="TextBox 18"/>
          <p:cNvSpPr txBox="1"/>
          <p:nvPr/>
        </p:nvSpPr>
        <p:spPr>
          <a:xfrm>
            <a:off x="6062803" y="3962227"/>
            <a:ext cx="2472749" cy="923330"/>
          </a:xfrm>
          <a:prstGeom prst="rect">
            <a:avLst/>
          </a:prstGeom>
          <a:noFill/>
        </p:spPr>
        <p:txBody>
          <a:bodyPr wrap="square" rtlCol="0">
            <a:spAutoFit/>
          </a:bodyPr>
          <a:lstStyle/>
          <a:p>
            <a:r>
              <a:rPr lang="en-US" dirty="0"/>
              <a:t>Solid Waste Management Unit (SWMU)</a:t>
            </a:r>
          </a:p>
        </p:txBody>
      </p:sp>
      <p:sp>
        <p:nvSpPr>
          <p:cNvPr id="10" name="Freeform 9"/>
          <p:cNvSpPr/>
          <p:nvPr/>
        </p:nvSpPr>
        <p:spPr>
          <a:xfrm>
            <a:off x="1801368" y="1114743"/>
            <a:ext cx="4389120" cy="5122108"/>
          </a:xfrm>
          <a:custGeom>
            <a:avLst/>
            <a:gdLst>
              <a:gd name="connsiteX0" fmla="*/ 2487168 w 3379623"/>
              <a:gd name="connsiteY0" fmla="*/ 3657600 h 3657700"/>
              <a:gd name="connsiteX1" fmla="*/ 2194560 w 3379623"/>
              <a:gd name="connsiteY1" fmla="*/ 3630168 h 3657700"/>
              <a:gd name="connsiteX2" fmla="*/ 2139696 w 3379623"/>
              <a:gd name="connsiteY2" fmla="*/ 3611880 h 3657700"/>
              <a:gd name="connsiteX3" fmla="*/ 2075688 w 3379623"/>
              <a:gd name="connsiteY3" fmla="*/ 3557016 h 3657700"/>
              <a:gd name="connsiteX4" fmla="*/ 2020824 w 3379623"/>
              <a:gd name="connsiteY4" fmla="*/ 3502152 h 3657700"/>
              <a:gd name="connsiteX5" fmla="*/ 1965960 w 3379623"/>
              <a:gd name="connsiteY5" fmla="*/ 3474720 h 3657700"/>
              <a:gd name="connsiteX6" fmla="*/ 1929384 w 3379623"/>
              <a:gd name="connsiteY6" fmla="*/ 3438144 h 3657700"/>
              <a:gd name="connsiteX7" fmla="*/ 1874520 w 3379623"/>
              <a:gd name="connsiteY7" fmla="*/ 3392424 h 3657700"/>
              <a:gd name="connsiteX8" fmla="*/ 1837944 w 3379623"/>
              <a:gd name="connsiteY8" fmla="*/ 3374136 h 3657700"/>
              <a:gd name="connsiteX9" fmla="*/ 1801368 w 3379623"/>
              <a:gd name="connsiteY9" fmla="*/ 3337560 h 3657700"/>
              <a:gd name="connsiteX10" fmla="*/ 1755648 w 3379623"/>
              <a:gd name="connsiteY10" fmla="*/ 3300984 h 3657700"/>
              <a:gd name="connsiteX11" fmla="*/ 1728216 w 3379623"/>
              <a:gd name="connsiteY11" fmla="*/ 3273552 h 3657700"/>
              <a:gd name="connsiteX12" fmla="*/ 1691640 w 3379623"/>
              <a:gd name="connsiteY12" fmla="*/ 3246120 h 3657700"/>
              <a:gd name="connsiteX13" fmla="*/ 1664208 w 3379623"/>
              <a:gd name="connsiteY13" fmla="*/ 3218688 h 3657700"/>
              <a:gd name="connsiteX14" fmla="*/ 1536192 w 3379623"/>
              <a:gd name="connsiteY14" fmla="*/ 3136392 h 3657700"/>
              <a:gd name="connsiteX15" fmla="*/ 1472184 w 3379623"/>
              <a:gd name="connsiteY15" fmla="*/ 3099816 h 3657700"/>
              <a:gd name="connsiteX16" fmla="*/ 1444752 w 3379623"/>
              <a:gd name="connsiteY16" fmla="*/ 3072384 h 3657700"/>
              <a:gd name="connsiteX17" fmla="*/ 1353312 w 3379623"/>
              <a:gd name="connsiteY17" fmla="*/ 3026664 h 3657700"/>
              <a:gd name="connsiteX18" fmla="*/ 1271016 w 3379623"/>
              <a:gd name="connsiteY18" fmla="*/ 2971800 h 3657700"/>
              <a:gd name="connsiteX19" fmla="*/ 1243584 w 3379623"/>
              <a:gd name="connsiteY19" fmla="*/ 2935224 h 3657700"/>
              <a:gd name="connsiteX20" fmla="*/ 1207008 w 3379623"/>
              <a:gd name="connsiteY20" fmla="*/ 2916936 h 3657700"/>
              <a:gd name="connsiteX21" fmla="*/ 1152144 w 3379623"/>
              <a:gd name="connsiteY21" fmla="*/ 2843784 h 3657700"/>
              <a:gd name="connsiteX22" fmla="*/ 1115568 w 3379623"/>
              <a:gd name="connsiteY22" fmla="*/ 2807208 h 3657700"/>
              <a:gd name="connsiteX23" fmla="*/ 1069848 w 3379623"/>
              <a:gd name="connsiteY23" fmla="*/ 2724912 h 3657700"/>
              <a:gd name="connsiteX24" fmla="*/ 1014984 w 3379623"/>
              <a:gd name="connsiteY24" fmla="*/ 2651760 h 3657700"/>
              <a:gd name="connsiteX25" fmla="*/ 996696 w 3379623"/>
              <a:gd name="connsiteY25" fmla="*/ 2615184 h 3657700"/>
              <a:gd name="connsiteX26" fmla="*/ 978408 w 3379623"/>
              <a:gd name="connsiteY26" fmla="*/ 2587752 h 3657700"/>
              <a:gd name="connsiteX27" fmla="*/ 950976 w 3379623"/>
              <a:gd name="connsiteY27" fmla="*/ 2532888 h 3657700"/>
              <a:gd name="connsiteX28" fmla="*/ 932688 w 3379623"/>
              <a:gd name="connsiteY28" fmla="*/ 2505456 h 3657700"/>
              <a:gd name="connsiteX29" fmla="*/ 859536 w 3379623"/>
              <a:gd name="connsiteY29" fmla="*/ 2404872 h 3657700"/>
              <a:gd name="connsiteX30" fmla="*/ 768096 w 3379623"/>
              <a:gd name="connsiteY30" fmla="*/ 2258568 h 3657700"/>
              <a:gd name="connsiteX31" fmla="*/ 731520 w 3379623"/>
              <a:gd name="connsiteY31" fmla="*/ 2221992 h 3657700"/>
              <a:gd name="connsiteX32" fmla="*/ 713232 w 3379623"/>
              <a:gd name="connsiteY32" fmla="*/ 2194560 h 3657700"/>
              <a:gd name="connsiteX33" fmla="*/ 685800 w 3379623"/>
              <a:gd name="connsiteY33" fmla="*/ 2176272 h 3657700"/>
              <a:gd name="connsiteX34" fmla="*/ 658368 w 3379623"/>
              <a:gd name="connsiteY34" fmla="*/ 2148840 h 3657700"/>
              <a:gd name="connsiteX35" fmla="*/ 640080 w 3379623"/>
              <a:gd name="connsiteY35" fmla="*/ 2112264 h 3657700"/>
              <a:gd name="connsiteX36" fmla="*/ 603504 w 3379623"/>
              <a:gd name="connsiteY36" fmla="*/ 2093976 h 3657700"/>
              <a:gd name="connsiteX37" fmla="*/ 530352 w 3379623"/>
              <a:gd name="connsiteY37" fmla="*/ 2011680 h 3657700"/>
              <a:gd name="connsiteX38" fmla="*/ 457200 w 3379623"/>
              <a:gd name="connsiteY38" fmla="*/ 1956816 h 3657700"/>
              <a:gd name="connsiteX39" fmla="*/ 402336 w 3379623"/>
              <a:gd name="connsiteY39" fmla="*/ 1920240 h 3657700"/>
              <a:gd name="connsiteX40" fmla="*/ 374904 w 3379623"/>
              <a:gd name="connsiteY40" fmla="*/ 1883664 h 3657700"/>
              <a:gd name="connsiteX41" fmla="*/ 329184 w 3379623"/>
              <a:gd name="connsiteY41" fmla="*/ 1856232 h 3657700"/>
              <a:gd name="connsiteX42" fmla="*/ 301752 w 3379623"/>
              <a:gd name="connsiteY42" fmla="*/ 1828800 h 3657700"/>
              <a:gd name="connsiteX43" fmla="*/ 246888 w 3379623"/>
              <a:gd name="connsiteY43" fmla="*/ 1792224 h 3657700"/>
              <a:gd name="connsiteX44" fmla="*/ 173736 w 3379623"/>
              <a:gd name="connsiteY44" fmla="*/ 1719072 h 3657700"/>
              <a:gd name="connsiteX45" fmla="*/ 128016 w 3379623"/>
              <a:gd name="connsiteY45" fmla="*/ 1682496 h 3657700"/>
              <a:gd name="connsiteX46" fmla="*/ 100584 w 3379623"/>
              <a:gd name="connsiteY46" fmla="*/ 1618488 h 3657700"/>
              <a:gd name="connsiteX47" fmla="*/ 64008 w 3379623"/>
              <a:gd name="connsiteY47" fmla="*/ 1572768 h 3657700"/>
              <a:gd name="connsiteX48" fmla="*/ 45720 w 3379623"/>
              <a:gd name="connsiteY48" fmla="*/ 1545336 h 3657700"/>
              <a:gd name="connsiteX49" fmla="*/ 36576 w 3379623"/>
              <a:gd name="connsiteY49" fmla="*/ 1508760 h 3657700"/>
              <a:gd name="connsiteX50" fmla="*/ 27432 w 3379623"/>
              <a:gd name="connsiteY50" fmla="*/ 1463040 h 3657700"/>
              <a:gd name="connsiteX51" fmla="*/ 18288 w 3379623"/>
              <a:gd name="connsiteY51" fmla="*/ 1435608 h 3657700"/>
              <a:gd name="connsiteX52" fmla="*/ 0 w 3379623"/>
              <a:gd name="connsiteY52" fmla="*/ 1325880 h 3657700"/>
              <a:gd name="connsiteX53" fmla="*/ 9144 w 3379623"/>
              <a:gd name="connsiteY53" fmla="*/ 822960 h 3657700"/>
              <a:gd name="connsiteX54" fmla="*/ 18288 w 3379623"/>
              <a:gd name="connsiteY54" fmla="*/ 667512 h 3657700"/>
              <a:gd name="connsiteX55" fmla="*/ 36576 w 3379623"/>
              <a:gd name="connsiteY55" fmla="*/ 557784 h 3657700"/>
              <a:gd name="connsiteX56" fmla="*/ 45720 w 3379623"/>
              <a:gd name="connsiteY56" fmla="*/ 521208 h 3657700"/>
              <a:gd name="connsiteX57" fmla="*/ 64008 w 3379623"/>
              <a:gd name="connsiteY57" fmla="*/ 493776 h 3657700"/>
              <a:gd name="connsiteX58" fmla="*/ 82296 w 3379623"/>
              <a:gd name="connsiteY58" fmla="*/ 420624 h 3657700"/>
              <a:gd name="connsiteX59" fmla="*/ 100584 w 3379623"/>
              <a:gd name="connsiteY59" fmla="*/ 393192 h 3657700"/>
              <a:gd name="connsiteX60" fmla="*/ 109728 w 3379623"/>
              <a:gd name="connsiteY60" fmla="*/ 365760 h 3657700"/>
              <a:gd name="connsiteX61" fmla="*/ 137160 w 3379623"/>
              <a:gd name="connsiteY61" fmla="*/ 338328 h 3657700"/>
              <a:gd name="connsiteX62" fmla="*/ 210312 w 3379623"/>
              <a:gd name="connsiteY62" fmla="*/ 256032 h 3657700"/>
              <a:gd name="connsiteX63" fmla="*/ 274320 w 3379623"/>
              <a:gd name="connsiteY63" fmla="*/ 228600 h 3657700"/>
              <a:gd name="connsiteX64" fmla="*/ 320040 w 3379623"/>
              <a:gd name="connsiteY64" fmla="*/ 192024 h 3657700"/>
              <a:gd name="connsiteX65" fmla="*/ 493776 w 3379623"/>
              <a:gd name="connsiteY65" fmla="*/ 137160 h 3657700"/>
              <a:gd name="connsiteX66" fmla="*/ 521208 w 3379623"/>
              <a:gd name="connsiteY66" fmla="*/ 128016 h 3657700"/>
              <a:gd name="connsiteX67" fmla="*/ 621792 w 3379623"/>
              <a:gd name="connsiteY67" fmla="*/ 82296 h 3657700"/>
              <a:gd name="connsiteX68" fmla="*/ 722376 w 3379623"/>
              <a:gd name="connsiteY68" fmla="*/ 54864 h 3657700"/>
              <a:gd name="connsiteX69" fmla="*/ 941832 w 3379623"/>
              <a:gd name="connsiteY69" fmla="*/ 27432 h 3657700"/>
              <a:gd name="connsiteX70" fmla="*/ 1655064 w 3379623"/>
              <a:gd name="connsiteY70" fmla="*/ 18288 h 3657700"/>
              <a:gd name="connsiteX71" fmla="*/ 1737360 w 3379623"/>
              <a:gd name="connsiteY71" fmla="*/ 9144 h 3657700"/>
              <a:gd name="connsiteX72" fmla="*/ 1810512 w 3379623"/>
              <a:gd name="connsiteY72" fmla="*/ 0 h 3657700"/>
              <a:gd name="connsiteX73" fmla="*/ 2039112 w 3379623"/>
              <a:gd name="connsiteY73" fmla="*/ 9144 h 3657700"/>
              <a:gd name="connsiteX74" fmla="*/ 2103120 w 3379623"/>
              <a:gd name="connsiteY74" fmla="*/ 27432 h 3657700"/>
              <a:gd name="connsiteX75" fmla="*/ 2185416 w 3379623"/>
              <a:gd name="connsiteY75" fmla="*/ 54864 h 3657700"/>
              <a:gd name="connsiteX76" fmla="*/ 2276856 w 3379623"/>
              <a:gd name="connsiteY76" fmla="*/ 73152 h 3657700"/>
              <a:gd name="connsiteX77" fmla="*/ 2304288 w 3379623"/>
              <a:gd name="connsiteY77" fmla="*/ 82296 h 3657700"/>
              <a:gd name="connsiteX78" fmla="*/ 2340864 w 3379623"/>
              <a:gd name="connsiteY78" fmla="*/ 100584 h 3657700"/>
              <a:gd name="connsiteX79" fmla="*/ 2414016 w 3379623"/>
              <a:gd name="connsiteY79" fmla="*/ 128016 h 3657700"/>
              <a:gd name="connsiteX80" fmla="*/ 2450592 w 3379623"/>
              <a:gd name="connsiteY80" fmla="*/ 155448 h 3657700"/>
              <a:gd name="connsiteX81" fmla="*/ 2478024 w 3379623"/>
              <a:gd name="connsiteY81" fmla="*/ 164592 h 3657700"/>
              <a:gd name="connsiteX82" fmla="*/ 2514600 w 3379623"/>
              <a:gd name="connsiteY82" fmla="*/ 182880 h 3657700"/>
              <a:gd name="connsiteX83" fmla="*/ 2587752 w 3379623"/>
              <a:gd name="connsiteY83" fmla="*/ 210312 h 3657700"/>
              <a:gd name="connsiteX84" fmla="*/ 2615184 w 3379623"/>
              <a:gd name="connsiteY84" fmla="*/ 228600 h 3657700"/>
              <a:gd name="connsiteX85" fmla="*/ 2670048 w 3379623"/>
              <a:gd name="connsiteY85" fmla="*/ 246888 h 3657700"/>
              <a:gd name="connsiteX86" fmla="*/ 2724912 w 3379623"/>
              <a:gd name="connsiteY86" fmla="*/ 274320 h 3657700"/>
              <a:gd name="connsiteX87" fmla="*/ 2843784 w 3379623"/>
              <a:gd name="connsiteY87" fmla="*/ 310896 h 3657700"/>
              <a:gd name="connsiteX88" fmla="*/ 2990088 w 3379623"/>
              <a:gd name="connsiteY88" fmla="*/ 374904 h 3657700"/>
              <a:gd name="connsiteX89" fmla="*/ 3054096 w 3379623"/>
              <a:gd name="connsiteY89" fmla="*/ 393192 h 3657700"/>
              <a:gd name="connsiteX90" fmla="*/ 3209544 w 3379623"/>
              <a:gd name="connsiteY90" fmla="*/ 466344 h 3657700"/>
              <a:gd name="connsiteX91" fmla="*/ 3255264 w 3379623"/>
              <a:gd name="connsiteY91" fmla="*/ 502920 h 3657700"/>
              <a:gd name="connsiteX92" fmla="*/ 3273552 w 3379623"/>
              <a:gd name="connsiteY92" fmla="*/ 530352 h 3657700"/>
              <a:gd name="connsiteX93" fmla="*/ 3310128 w 3379623"/>
              <a:gd name="connsiteY93" fmla="*/ 576072 h 3657700"/>
              <a:gd name="connsiteX94" fmla="*/ 3346704 w 3379623"/>
              <a:gd name="connsiteY94" fmla="*/ 658368 h 3657700"/>
              <a:gd name="connsiteX95" fmla="*/ 3364992 w 3379623"/>
              <a:gd name="connsiteY95" fmla="*/ 685800 h 3657700"/>
              <a:gd name="connsiteX96" fmla="*/ 3319272 w 3379623"/>
              <a:gd name="connsiteY96" fmla="*/ 1115568 h 3657700"/>
              <a:gd name="connsiteX97" fmla="*/ 3310128 w 3379623"/>
              <a:gd name="connsiteY97" fmla="*/ 1143000 h 3657700"/>
              <a:gd name="connsiteX98" fmla="*/ 3282696 w 3379623"/>
              <a:gd name="connsiteY98" fmla="*/ 1207008 h 3657700"/>
              <a:gd name="connsiteX99" fmla="*/ 3255264 w 3379623"/>
              <a:gd name="connsiteY99" fmla="*/ 1298448 h 3657700"/>
              <a:gd name="connsiteX100" fmla="*/ 3218688 w 3379623"/>
              <a:gd name="connsiteY100" fmla="*/ 1399032 h 3657700"/>
              <a:gd name="connsiteX101" fmla="*/ 3200400 w 3379623"/>
              <a:gd name="connsiteY101" fmla="*/ 1517904 h 3657700"/>
              <a:gd name="connsiteX102" fmla="*/ 3118104 w 3379623"/>
              <a:gd name="connsiteY102" fmla="*/ 1783080 h 3657700"/>
              <a:gd name="connsiteX103" fmla="*/ 3090672 w 3379623"/>
              <a:gd name="connsiteY103" fmla="*/ 1847088 h 3657700"/>
              <a:gd name="connsiteX104" fmla="*/ 3017520 w 3379623"/>
              <a:gd name="connsiteY104" fmla="*/ 1975104 h 3657700"/>
              <a:gd name="connsiteX105" fmla="*/ 2999232 w 3379623"/>
              <a:gd name="connsiteY105" fmla="*/ 2048256 h 3657700"/>
              <a:gd name="connsiteX106" fmla="*/ 2962656 w 3379623"/>
              <a:gd name="connsiteY106" fmla="*/ 2121408 h 3657700"/>
              <a:gd name="connsiteX107" fmla="*/ 2944368 w 3379623"/>
              <a:gd name="connsiteY107" fmla="*/ 2212848 h 3657700"/>
              <a:gd name="connsiteX108" fmla="*/ 2944368 w 3379623"/>
              <a:gd name="connsiteY108" fmla="*/ 2532888 h 3657700"/>
              <a:gd name="connsiteX109" fmla="*/ 2980944 w 3379623"/>
              <a:gd name="connsiteY109" fmla="*/ 2651760 h 3657700"/>
              <a:gd name="connsiteX110" fmla="*/ 2971800 w 3379623"/>
              <a:gd name="connsiteY110" fmla="*/ 2770632 h 3657700"/>
              <a:gd name="connsiteX111" fmla="*/ 2944368 w 3379623"/>
              <a:gd name="connsiteY111" fmla="*/ 2816352 h 3657700"/>
              <a:gd name="connsiteX112" fmla="*/ 2898648 w 3379623"/>
              <a:gd name="connsiteY112" fmla="*/ 2862072 h 3657700"/>
              <a:gd name="connsiteX113" fmla="*/ 2697480 w 3379623"/>
              <a:gd name="connsiteY113" fmla="*/ 3026664 h 3657700"/>
              <a:gd name="connsiteX114" fmla="*/ 2578608 w 3379623"/>
              <a:gd name="connsiteY114" fmla="*/ 3191256 h 3657700"/>
              <a:gd name="connsiteX115" fmla="*/ 2551176 w 3379623"/>
              <a:gd name="connsiteY115" fmla="*/ 3273552 h 3657700"/>
              <a:gd name="connsiteX116" fmla="*/ 2542032 w 3379623"/>
              <a:gd name="connsiteY116" fmla="*/ 3337560 h 3657700"/>
              <a:gd name="connsiteX117" fmla="*/ 2523744 w 3379623"/>
              <a:gd name="connsiteY117" fmla="*/ 3538728 h 3657700"/>
              <a:gd name="connsiteX118" fmla="*/ 2505456 w 3379623"/>
              <a:gd name="connsiteY118" fmla="*/ 3584448 h 3657700"/>
              <a:gd name="connsiteX119" fmla="*/ 2487168 w 3379623"/>
              <a:gd name="connsiteY119" fmla="*/ 3621024 h 3657700"/>
              <a:gd name="connsiteX120" fmla="*/ 2487168 w 3379623"/>
              <a:gd name="connsiteY120" fmla="*/ 3657600 h 36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379623" h="3657700">
                <a:moveTo>
                  <a:pt x="2487168" y="3657600"/>
                </a:moveTo>
                <a:cubicBezTo>
                  <a:pt x="2438400" y="3659124"/>
                  <a:pt x="2291687" y="3642948"/>
                  <a:pt x="2194560" y="3630168"/>
                </a:cubicBezTo>
                <a:cubicBezTo>
                  <a:pt x="2175447" y="3627653"/>
                  <a:pt x="2156114" y="3621983"/>
                  <a:pt x="2139696" y="3611880"/>
                </a:cubicBezTo>
                <a:cubicBezTo>
                  <a:pt x="2115763" y="3597152"/>
                  <a:pt x="2096337" y="3576076"/>
                  <a:pt x="2075688" y="3557016"/>
                </a:cubicBezTo>
                <a:cubicBezTo>
                  <a:pt x="2056684" y="3539474"/>
                  <a:pt x="2043957" y="3513718"/>
                  <a:pt x="2020824" y="3502152"/>
                </a:cubicBezTo>
                <a:cubicBezTo>
                  <a:pt x="2002536" y="3493008"/>
                  <a:pt x="1982711" y="3486445"/>
                  <a:pt x="1965960" y="3474720"/>
                </a:cubicBezTo>
                <a:cubicBezTo>
                  <a:pt x="1951835" y="3464832"/>
                  <a:pt x="1942200" y="3449678"/>
                  <a:pt x="1929384" y="3438144"/>
                </a:cubicBezTo>
                <a:cubicBezTo>
                  <a:pt x="1911689" y="3422219"/>
                  <a:pt x="1894022" y="3406076"/>
                  <a:pt x="1874520" y="3392424"/>
                </a:cubicBezTo>
                <a:cubicBezTo>
                  <a:pt x="1863353" y="3384607"/>
                  <a:pt x="1848849" y="3382315"/>
                  <a:pt x="1837944" y="3374136"/>
                </a:cubicBezTo>
                <a:cubicBezTo>
                  <a:pt x="1824150" y="3363791"/>
                  <a:pt x="1814255" y="3349015"/>
                  <a:pt x="1801368" y="3337560"/>
                </a:cubicBezTo>
                <a:cubicBezTo>
                  <a:pt x="1786781" y="3324594"/>
                  <a:pt x="1770336" y="3313836"/>
                  <a:pt x="1755648" y="3300984"/>
                </a:cubicBezTo>
                <a:cubicBezTo>
                  <a:pt x="1745916" y="3292469"/>
                  <a:pt x="1738034" y="3281968"/>
                  <a:pt x="1728216" y="3273552"/>
                </a:cubicBezTo>
                <a:cubicBezTo>
                  <a:pt x="1716645" y="3263634"/>
                  <a:pt x="1703211" y="3256038"/>
                  <a:pt x="1691640" y="3246120"/>
                </a:cubicBezTo>
                <a:cubicBezTo>
                  <a:pt x="1681822" y="3237704"/>
                  <a:pt x="1674773" y="3226145"/>
                  <a:pt x="1664208" y="3218688"/>
                </a:cubicBezTo>
                <a:cubicBezTo>
                  <a:pt x="1622764" y="3189434"/>
                  <a:pt x="1580237" y="3161561"/>
                  <a:pt x="1536192" y="3136392"/>
                </a:cubicBezTo>
                <a:cubicBezTo>
                  <a:pt x="1514856" y="3124200"/>
                  <a:pt x="1492316" y="3113908"/>
                  <a:pt x="1472184" y="3099816"/>
                </a:cubicBezTo>
                <a:cubicBezTo>
                  <a:pt x="1461590" y="3092400"/>
                  <a:pt x="1455765" y="3079161"/>
                  <a:pt x="1444752" y="3072384"/>
                </a:cubicBezTo>
                <a:cubicBezTo>
                  <a:pt x="1415729" y="3054524"/>
                  <a:pt x="1380574" y="3047111"/>
                  <a:pt x="1353312" y="3026664"/>
                </a:cubicBezTo>
                <a:cubicBezTo>
                  <a:pt x="1302518" y="2988568"/>
                  <a:pt x="1329804" y="3007073"/>
                  <a:pt x="1271016" y="2971800"/>
                </a:cubicBezTo>
                <a:cubicBezTo>
                  <a:pt x="1261872" y="2959608"/>
                  <a:pt x="1255155" y="2945142"/>
                  <a:pt x="1243584" y="2935224"/>
                </a:cubicBezTo>
                <a:cubicBezTo>
                  <a:pt x="1233235" y="2926353"/>
                  <a:pt x="1216647" y="2926575"/>
                  <a:pt x="1207008" y="2916936"/>
                </a:cubicBezTo>
                <a:cubicBezTo>
                  <a:pt x="1185455" y="2895383"/>
                  <a:pt x="1173697" y="2865337"/>
                  <a:pt x="1152144" y="2843784"/>
                </a:cubicBezTo>
                <a:cubicBezTo>
                  <a:pt x="1139952" y="2831592"/>
                  <a:pt x="1126339" y="2820672"/>
                  <a:pt x="1115568" y="2807208"/>
                </a:cubicBezTo>
                <a:cubicBezTo>
                  <a:pt x="1038685" y="2711104"/>
                  <a:pt x="1101274" y="2787764"/>
                  <a:pt x="1069848" y="2724912"/>
                </a:cubicBezTo>
                <a:cubicBezTo>
                  <a:pt x="1057617" y="2700451"/>
                  <a:pt x="1028442" y="2671947"/>
                  <a:pt x="1014984" y="2651760"/>
                </a:cubicBezTo>
                <a:cubicBezTo>
                  <a:pt x="1007423" y="2640418"/>
                  <a:pt x="1003459" y="2627019"/>
                  <a:pt x="996696" y="2615184"/>
                </a:cubicBezTo>
                <a:cubicBezTo>
                  <a:pt x="991244" y="2605642"/>
                  <a:pt x="983745" y="2597359"/>
                  <a:pt x="978408" y="2587752"/>
                </a:cubicBezTo>
                <a:cubicBezTo>
                  <a:pt x="968478" y="2569878"/>
                  <a:pt x="960906" y="2550762"/>
                  <a:pt x="950976" y="2532888"/>
                </a:cubicBezTo>
                <a:cubicBezTo>
                  <a:pt x="945639" y="2523281"/>
                  <a:pt x="939152" y="2514344"/>
                  <a:pt x="932688" y="2505456"/>
                </a:cubicBezTo>
                <a:cubicBezTo>
                  <a:pt x="909794" y="2473977"/>
                  <a:pt x="880827" y="2439470"/>
                  <a:pt x="859536" y="2404872"/>
                </a:cubicBezTo>
                <a:cubicBezTo>
                  <a:pt x="846703" y="2384019"/>
                  <a:pt x="791407" y="2287706"/>
                  <a:pt x="768096" y="2258568"/>
                </a:cubicBezTo>
                <a:cubicBezTo>
                  <a:pt x="757325" y="2245104"/>
                  <a:pt x="742741" y="2235083"/>
                  <a:pt x="731520" y="2221992"/>
                </a:cubicBezTo>
                <a:cubicBezTo>
                  <a:pt x="724368" y="2213648"/>
                  <a:pt x="721003" y="2202331"/>
                  <a:pt x="713232" y="2194560"/>
                </a:cubicBezTo>
                <a:cubicBezTo>
                  <a:pt x="705461" y="2186789"/>
                  <a:pt x="694243" y="2183307"/>
                  <a:pt x="685800" y="2176272"/>
                </a:cubicBezTo>
                <a:cubicBezTo>
                  <a:pt x="675866" y="2167993"/>
                  <a:pt x="665884" y="2159363"/>
                  <a:pt x="658368" y="2148840"/>
                </a:cubicBezTo>
                <a:cubicBezTo>
                  <a:pt x="650445" y="2137748"/>
                  <a:pt x="649719" y="2121903"/>
                  <a:pt x="640080" y="2112264"/>
                </a:cubicBezTo>
                <a:cubicBezTo>
                  <a:pt x="630441" y="2102625"/>
                  <a:pt x="615696" y="2100072"/>
                  <a:pt x="603504" y="2093976"/>
                </a:cubicBezTo>
                <a:cubicBezTo>
                  <a:pt x="575756" y="2056979"/>
                  <a:pt x="569007" y="2044388"/>
                  <a:pt x="530352" y="2011680"/>
                </a:cubicBezTo>
                <a:cubicBezTo>
                  <a:pt x="507084" y="1991992"/>
                  <a:pt x="478753" y="1978369"/>
                  <a:pt x="457200" y="1956816"/>
                </a:cubicBezTo>
                <a:cubicBezTo>
                  <a:pt x="422952" y="1922568"/>
                  <a:pt x="442036" y="1933473"/>
                  <a:pt x="402336" y="1920240"/>
                </a:cubicBezTo>
                <a:cubicBezTo>
                  <a:pt x="393192" y="1908048"/>
                  <a:pt x="386373" y="1893700"/>
                  <a:pt x="374904" y="1883664"/>
                </a:cubicBezTo>
                <a:cubicBezTo>
                  <a:pt x="361529" y="1871961"/>
                  <a:pt x="343402" y="1866896"/>
                  <a:pt x="329184" y="1856232"/>
                </a:cubicBezTo>
                <a:cubicBezTo>
                  <a:pt x="318839" y="1848473"/>
                  <a:pt x="311960" y="1836739"/>
                  <a:pt x="301752" y="1828800"/>
                </a:cubicBezTo>
                <a:cubicBezTo>
                  <a:pt x="284402" y="1815306"/>
                  <a:pt x="263576" y="1806528"/>
                  <a:pt x="246888" y="1792224"/>
                </a:cubicBezTo>
                <a:cubicBezTo>
                  <a:pt x="220706" y="1769782"/>
                  <a:pt x="200664" y="1740614"/>
                  <a:pt x="173736" y="1719072"/>
                </a:cubicBezTo>
                <a:lnTo>
                  <a:pt x="128016" y="1682496"/>
                </a:lnTo>
                <a:cubicBezTo>
                  <a:pt x="119888" y="1658112"/>
                  <a:pt x="115650" y="1641087"/>
                  <a:pt x="100584" y="1618488"/>
                </a:cubicBezTo>
                <a:cubicBezTo>
                  <a:pt x="89758" y="1602249"/>
                  <a:pt x="75718" y="1588381"/>
                  <a:pt x="64008" y="1572768"/>
                </a:cubicBezTo>
                <a:cubicBezTo>
                  <a:pt x="57414" y="1563976"/>
                  <a:pt x="51816" y="1554480"/>
                  <a:pt x="45720" y="1545336"/>
                </a:cubicBezTo>
                <a:cubicBezTo>
                  <a:pt x="42672" y="1533144"/>
                  <a:pt x="39302" y="1521028"/>
                  <a:pt x="36576" y="1508760"/>
                </a:cubicBezTo>
                <a:cubicBezTo>
                  <a:pt x="33205" y="1493588"/>
                  <a:pt x="31201" y="1478118"/>
                  <a:pt x="27432" y="1463040"/>
                </a:cubicBezTo>
                <a:cubicBezTo>
                  <a:pt x="25094" y="1453689"/>
                  <a:pt x="20626" y="1444959"/>
                  <a:pt x="18288" y="1435608"/>
                </a:cubicBezTo>
                <a:cubicBezTo>
                  <a:pt x="9374" y="1399952"/>
                  <a:pt x="5161" y="1362009"/>
                  <a:pt x="0" y="1325880"/>
                </a:cubicBezTo>
                <a:cubicBezTo>
                  <a:pt x="3048" y="1158240"/>
                  <a:pt x="4488" y="990563"/>
                  <a:pt x="9144" y="822960"/>
                </a:cubicBezTo>
                <a:cubicBezTo>
                  <a:pt x="10585" y="771074"/>
                  <a:pt x="12947" y="719142"/>
                  <a:pt x="18288" y="667512"/>
                </a:cubicBezTo>
                <a:cubicBezTo>
                  <a:pt x="22104" y="630628"/>
                  <a:pt x="29742" y="594229"/>
                  <a:pt x="36576" y="557784"/>
                </a:cubicBezTo>
                <a:cubicBezTo>
                  <a:pt x="38892" y="545432"/>
                  <a:pt x="40770" y="532759"/>
                  <a:pt x="45720" y="521208"/>
                </a:cubicBezTo>
                <a:cubicBezTo>
                  <a:pt x="50049" y="511107"/>
                  <a:pt x="57912" y="502920"/>
                  <a:pt x="64008" y="493776"/>
                </a:cubicBezTo>
                <a:cubicBezTo>
                  <a:pt x="67486" y="476386"/>
                  <a:pt x="72923" y="439369"/>
                  <a:pt x="82296" y="420624"/>
                </a:cubicBezTo>
                <a:cubicBezTo>
                  <a:pt x="87211" y="410794"/>
                  <a:pt x="95669" y="403022"/>
                  <a:pt x="100584" y="393192"/>
                </a:cubicBezTo>
                <a:cubicBezTo>
                  <a:pt x="104895" y="384571"/>
                  <a:pt x="104381" y="373780"/>
                  <a:pt x="109728" y="365760"/>
                </a:cubicBezTo>
                <a:cubicBezTo>
                  <a:pt x="116901" y="355000"/>
                  <a:pt x="128881" y="348262"/>
                  <a:pt x="137160" y="338328"/>
                </a:cubicBezTo>
                <a:cubicBezTo>
                  <a:pt x="162771" y="307595"/>
                  <a:pt x="164206" y="275792"/>
                  <a:pt x="210312" y="256032"/>
                </a:cubicBezTo>
                <a:cubicBezTo>
                  <a:pt x="231648" y="246888"/>
                  <a:pt x="254269" y="240296"/>
                  <a:pt x="274320" y="228600"/>
                </a:cubicBezTo>
                <a:cubicBezTo>
                  <a:pt x="291178" y="218766"/>
                  <a:pt x="302025" y="199530"/>
                  <a:pt x="320040" y="192024"/>
                </a:cubicBezTo>
                <a:cubicBezTo>
                  <a:pt x="376099" y="168666"/>
                  <a:pt x="435904" y="155574"/>
                  <a:pt x="493776" y="137160"/>
                </a:cubicBezTo>
                <a:cubicBezTo>
                  <a:pt x="502961" y="134238"/>
                  <a:pt x="512064" y="131064"/>
                  <a:pt x="521208" y="128016"/>
                </a:cubicBezTo>
                <a:cubicBezTo>
                  <a:pt x="585345" y="106637"/>
                  <a:pt x="509354" y="133404"/>
                  <a:pt x="621792" y="82296"/>
                </a:cubicBezTo>
                <a:cubicBezTo>
                  <a:pt x="642682" y="72800"/>
                  <a:pt x="719111" y="55680"/>
                  <a:pt x="722376" y="54864"/>
                </a:cubicBezTo>
                <a:cubicBezTo>
                  <a:pt x="803655" y="34544"/>
                  <a:pt x="818264" y="29016"/>
                  <a:pt x="941832" y="27432"/>
                </a:cubicBezTo>
                <a:lnTo>
                  <a:pt x="1655064" y="18288"/>
                </a:lnTo>
                <a:lnTo>
                  <a:pt x="1737360" y="9144"/>
                </a:lnTo>
                <a:cubicBezTo>
                  <a:pt x="1761765" y="6273"/>
                  <a:pt x="1785938" y="0"/>
                  <a:pt x="1810512" y="0"/>
                </a:cubicBezTo>
                <a:cubicBezTo>
                  <a:pt x="1886773" y="0"/>
                  <a:pt x="1962912" y="6096"/>
                  <a:pt x="2039112" y="9144"/>
                </a:cubicBezTo>
                <a:cubicBezTo>
                  <a:pt x="2157721" y="48680"/>
                  <a:pt x="1953858" y="-18495"/>
                  <a:pt x="2103120" y="27432"/>
                </a:cubicBezTo>
                <a:cubicBezTo>
                  <a:pt x="2130757" y="35936"/>
                  <a:pt x="2156894" y="50110"/>
                  <a:pt x="2185416" y="54864"/>
                </a:cubicBezTo>
                <a:cubicBezTo>
                  <a:pt x="2228528" y="62049"/>
                  <a:pt x="2238662" y="62239"/>
                  <a:pt x="2276856" y="73152"/>
                </a:cubicBezTo>
                <a:cubicBezTo>
                  <a:pt x="2286124" y="75800"/>
                  <a:pt x="2295429" y="78499"/>
                  <a:pt x="2304288" y="82296"/>
                </a:cubicBezTo>
                <a:cubicBezTo>
                  <a:pt x="2316817" y="87666"/>
                  <a:pt x="2328335" y="95214"/>
                  <a:pt x="2340864" y="100584"/>
                </a:cubicBezTo>
                <a:cubicBezTo>
                  <a:pt x="2376794" y="115983"/>
                  <a:pt x="2371392" y="104336"/>
                  <a:pt x="2414016" y="128016"/>
                </a:cubicBezTo>
                <a:cubicBezTo>
                  <a:pt x="2427338" y="135417"/>
                  <a:pt x="2437360" y="147887"/>
                  <a:pt x="2450592" y="155448"/>
                </a:cubicBezTo>
                <a:cubicBezTo>
                  <a:pt x="2458961" y="160230"/>
                  <a:pt x="2469165" y="160795"/>
                  <a:pt x="2478024" y="164592"/>
                </a:cubicBezTo>
                <a:cubicBezTo>
                  <a:pt x="2490553" y="169962"/>
                  <a:pt x="2502017" y="177637"/>
                  <a:pt x="2514600" y="182880"/>
                </a:cubicBezTo>
                <a:cubicBezTo>
                  <a:pt x="2538639" y="192896"/>
                  <a:pt x="2564044" y="199536"/>
                  <a:pt x="2587752" y="210312"/>
                </a:cubicBezTo>
                <a:cubicBezTo>
                  <a:pt x="2597757" y="214860"/>
                  <a:pt x="2605141" y="224137"/>
                  <a:pt x="2615184" y="228600"/>
                </a:cubicBezTo>
                <a:cubicBezTo>
                  <a:pt x="2632800" y="236429"/>
                  <a:pt x="2652806" y="238267"/>
                  <a:pt x="2670048" y="246888"/>
                </a:cubicBezTo>
                <a:cubicBezTo>
                  <a:pt x="2688336" y="256032"/>
                  <a:pt x="2706038" y="266456"/>
                  <a:pt x="2724912" y="274320"/>
                </a:cubicBezTo>
                <a:cubicBezTo>
                  <a:pt x="2849936" y="326414"/>
                  <a:pt x="2704711" y="256476"/>
                  <a:pt x="2843784" y="310896"/>
                </a:cubicBezTo>
                <a:cubicBezTo>
                  <a:pt x="2893355" y="330293"/>
                  <a:pt x="2938905" y="360280"/>
                  <a:pt x="2990088" y="374904"/>
                </a:cubicBezTo>
                <a:cubicBezTo>
                  <a:pt x="3011424" y="381000"/>
                  <a:pt x="3033700" y="384451"/>
                  <a:pt x="3054096" y="393192"/>
                </a:cubicBezTo>
                <a:cubicBezTo>
                  <a:pt x="3293211" y="495670"/>
                  <a:pt x="3116148" y="435212"/>
                  <a:pt x="3209544" y="466344"/>
                </a:cubicBezTo>
                <a:cubicBezTo>
                  <a:pt x="3224784" y="478536"/>
                  <a:pt x="3241464" y="489120"/>
                  <a:pt x="3255264" y="502920"/>
                </a:cubicBezTo>
                <a:cubicBezTo>
                  <a:pt x="3263035" y="510691"/>
                  <a:pt x="3266958" y="521560"/>
                  <a:pt x="3273552" y="530352"/>
                </a:cubicBezTo>
                <a:cubicBezTo>
                  <a:pt x="3285262" y="545965"/>
                  <a:pt x="3299650" y="559606"/>
                  <a:pt x="3310128" y="576072"/>
                </a:cubicBezTo>
                <a:cubicBezTo>
                  <a:pt x="3387392" y="697488"/>
                  <a:pt x="3309635" y="584230"/>
                  <a:pt x="3346704" y="658368"/>
                </a:cubicBezTo>
                <a:cubicBezTo>
                  <a:pt x="3351619" y="668198"/>
                  <a:pt x="3358896" y="676656"/>
                  <a:pt x="3364992" y="685800"/>
                </a:cubicBezTo>
                <a:cubicBezTo>
                  <a:pt x="3394523" y="862985"/>
                  <a:pt x="3379386" y="737710"/>
                  <a:pt x="3319272" y="1115568"/>
                </a:cubicBezTo>
                <a:cubicBezTo>
                  <a:pt x="3317758" y="1125087"/>
                  <a:pt x="3313708" y="1134051"/>
                  <a:pt x="3310128" y="1143000"/>
                </a:cubicBezTo>
                <a:cubicBezTo>
                  <a:pt x="3301507" y="1164553"/>
                  <a:pt x="3290422" y="1185118"/>
                  <a:pt x="3282696" y="1207008"/>
                </a:cubicBezTo>
                <a:cubicBezTo>
                  <a:pt x="3272105" y="1237016"/>
                  <a:pt x="3265327" y="1268259"/>
                  <a:pt x="3255264" y="1298448"/>
                </a:cubicBezTo>
                <a:cubicBezTo>
                  <a:pt x="3243982" y="1332293"/>
                  <a:pt x="3230880" y="1365504"/>
                  <a:pt x="3218688" y="1399032"/>
                </a:cubicBezTo>
                <a:cubicBezTo>
                  <a:pt x="3212592" y="1438656"/>
                  <a:pt x="3207901" y="1478522"/>
                  <a:pt x="3200400" y="1517904"/>
                </a:cubicBezTo>
                <a:cubicBezTo>
                  <a:pt x="3185616" y="1595521"/>
                  <a:pt x="3136728" y="1730934"/>
                  <a:pt x="3118104" y="1783080"/>
                </a:cubicBezTo>
                <a:cubicBezTo>
                  <a:pt x="3110297" y="1804941"/>
                  <a:pt x="3101443" y="1826525"/>
                  <a:pt x="3090672" y="1847088"/>
                </a:cubicBezTo>
                <a:cubicBezTo>
                  <a:pt x="3067867" y="1890624"/>
                  <a:pt x="3017520" y="1975104"/>
                  <a:pt x="3017520" y="1975104"/>
                </a:cubicBezTo>
                <a:cubicBezTo>
                  <a:pt x="3011424" y="1999488"/>
                  <a:pt x="3008057" y="2024722"/>
                  <a:pt x="2999232" y="2048256"/>
                </a:cubicBezTo>
                <a:cubicBezTo>
                  <a:pt x="2989660" y="2073782"/>
                  <a:pt x="2971277" y="2095545"/>
                  <a:pt x="2962656" y="2121408"/>
                </a:cubicBezTo>
                <a:cubicBezTo>
                  <a:pt x="2952826" y="2150897"/>
                  <a:pt x="2950464" y="2182368"/>
                  <a:pt x="2944368" y="2212848"/>
                </a:cubicBezTo>
                <a:cubicBezTo>
                  <a:pt x="2933603" y="2352797"/>
                  <a:pt x="2927462" y="2369465"/>
                  <a:pt x="2944368" y="2532888"/>
                </a:cubicBezTo>
                <a:cubicBezTo>
                  <a:pt x="2946137" y="2549986"/>
                  <a:pt x="2974591" y="2632700"/>
                  <a:pt x="2980944" y="2651760"/>
                </a:cubicBezTo>
                <a:cubicBezTo>
                  <a:pt x="2977896" y="2691384"/>
                  <a:pt x="2980421" y="2731837"/>
                  <a:pt x="2971800" y="2770632"/>
                </a:cubicBezTo>
                <a:cubicBezTo>
                  <a:pt x="2967945" y="2787982"/>
                  <a:pt x="2955471" y="2802474"/>
                  <a:pt x="2944368" y="2816352"/>
                </a:cubicBezTo>
                <a:cubicBezTo>
                  <a:pt x="2930904" y="2833182"/>
                  <a:pt x="2915055" y="2848096"/>
                  <a:pt x="2898648" y="2862072"/>
                </a:cubicBezTo>
                <a:cubicBezTo>
                  <a:pt x="2832694" y="2918255"/>
                  <a:pt x="2752946" y="2960105"/>
                  <a:pt x="2697480" y="3026664"/>
                </a:cubicBezTo>
                <a:cubicBezTo>
                  <a:pt x="2636588" y="3099734"/>
                  <a:pt x="2608592" y="3116295"/>
                  <a:pt x="2578608" y="3191256"/>
                </a:cubicBezTo>
                <a:cubicBezTo>
                  <a:pt x="2567869" y="3218104"/>
                  <a:pt x="2560320" y="3246120"/>
                  <a:pt x="2551176" y="3273552"/>
                </a:cubicBezTo>
                <a:cubicBezTo>
                  <a:pt x="2548128" y="3294888"/>
                  <a:pt x="2543983" y="3316096"/>
                  <a:pt x="2542032" y="3337560"/>
                </a:cubicBezTo>
                <a:cubicBezTo>
                  <a:pt x="2539646" y="3363806"/>
                  <a:pt x="2535515" y="3491644"/>
                  <a:pt x="2523744" y="3538728"/>
                </a:cubicBezTo>
                <a:cubicBezTo>
                  <a:pt x="2519763" y="3554652"/>
                  <a:pt x="2512122" y="3569449"/>
                  <a:pt x="2505456" y="3584448"/>
                </a:cubicBezTo>
                <a:cubicBezTo>
                  <a:pt x="2499920" y="3596904"/>
                  <a:pt x="2492538" y="3608495"/>
                  <a:pt x="2487168" y="3621024"/>
                </a:cubicBezTo>
                <a:cubicBezTo>
                  <a:pt x="2471407" y="3657799"/>
                  <a:pt x="2535936" y="3656076"/>
                  <a:pt x="2487168" y="36576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4079886">
            <a:off x="1991822" y="1954632"/>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4831870">
            <a:off x="2828593" y="1804914"/>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5400000">
            <a:off x="3690365" y="1891350"/>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6488703">
            <a:off x="4488066" y="2015423"/>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998303" y="3508088"/>
            <a:ext cx="1033153" cy="2741086"/>
          </a:xfrm>
          <a:custGeom>
            <a:avLst/>
            <a:gdLst>
              <a:gd name="connsiteX0" fmla="*/ 0 w 795528"/>
              <a:gd name="connsiteY0" fmla="*/ 0 h 2011680"/>
              <a:gd name="connsiteX1" fmla="*/ 9144 w 795528"/>
              <a:gd name="connsiteY1" fmla="*/ 45720 h 2011680"/>
              <a:gd name="connsiteX2" fmla="*/ 18288 w 795528"/>
              <a:gd name="connsiteY2" fmla="*/ 73152 h 2011680"/>
              <a:gd name="connsiteX3" fmla="*/ 27432 w 795528"/>
              <a:gd name="connsiteY3" fmla="*/ 137160 h 2011680"/>
              <a:gd name="connsiteX4" fmla="*/ 45720 w 795528"/>
              <a:gd name="connsiteY4" fmla="*/ 201168 h 2011680"/>
              <a:gd name="connsiteX5" fmla="*/ 64008 w 795528"/>
              <a:gd name="connsiteY5" fmla="*/ 338328 h 2011680"/>
              <a:gd name="connsiteX6" fmla="*/ 82296 w 795528"/>
              <a:gd name="connsiteY6" fmla="*/ 402336 h 2011680"/>
              <a:gd name="connsiteX7" fmla="*/ 100584 w 795528"/>
              <a:gd name="connsiteY7" fmla="*/ 548640 h 2011680"/>
              <a:gd name="connsiteX8" fmla="*/ 118872 w 795528"/>
              <a:gd name="connsiteY8" fmla="*/ 722376 h 2011680"/>
              <a:gd name="connsiteX9" fmla="*/ 128016 w 795528"/>
              <a:gd name="connsiteY9" fmla="*/ 758952 h 2011680"/>
              <a:gd name="connsiteX10" fmla="*/ 137160 w 795528"/>
              <a:gd name="connsiteY10" fmla="*/ 832104 h 2011680"/>
              <a:gd name="connsiteX11" fmla="*/ 155448 w 795528"/>
              <a:gd name="connsiteY11" fmla="*/ 905256 h 2011680"/>
              <a:gd name="connsiteX12" fmla="*/ 173736 w 795528"/>
              <a:gd name="connsiteY12" fmla="*/ 969264 h 2011680"/>
              <a:gd name="connsiteX13" fmla="*/ 219456 w 795528"/>
              <a:gd name="connsiteY13" fmla="*/ 1033272 h 2011680"/>
              <a:gd name="connsiteX14" fmla="*/ 237744 w 795528"/>
              <a:gd name="connsiteY14" fmla="*/ 1069848 h 2011680"/>
              <a:gd name="connsiteX15" fmla="*/ 246888 w 795528"/>
              <a:gd name="connsiteY15" fmla="*/ 1097280 h 2011680"/>
              <a:gd name="connsiteX16" fmla="*/ 274320 w 795528"/>
              <a:gd name="connsiteY16" fmla="*/ 1115568 h 2011680"/>
              <a:gd name="connsiteX17" fmla="*/ 320040 w 795528"/>
              <a:gd name="connsiteY17" fmla="*/ 1179576 h 2011680"/>
              <a:gd name="connsiteX18" fmla="*/ 365760 w 795528"/>
              <a:gd name="connsiteY18" fmla="*/ 1243584 h 2011680"/>
              <a:gd name="connsiteX19" fmla="*/ 420624 w 795528"/>
              <a:gd name="connsiteY19" fmla="*/ 1307592 h 2011680"/>
              <a:gd name="connsiteX20" fmla="*/ 448056 w 795528"/>
              <a:gd name="connsiteY20" fmla="*/ 1344168 h 2011680"/>
              <a:gd name="connsiteX21" fmla="*/ 512064 w 795528"/>
              <a:gd name="connsiteY21" fmla="*/ 1435608 h 2011680"/>
              <a:gd name="connsiteX22" fmla="*/ 521208 w 795528"/>
              <a:gd name="connsiteY22" fmla="*/ 1463040 h 2011680"/>
              <a:gd name="connsiteX23" fmla="*/ 530352 w 795528"/>
              <a:gd name="connsiteY23" fmla="*/ 1517904 h 2011680"/>
              <a:gd name="connsiteX24" fmla="*/ 539496 w 795528"/>
              <a:gd name="connsiteY24" fmla="*/ 1563624 h 2011680"/>
              <a:gd name="connsiteX25" fmla="*/ 557784 w 795528"/>
              <a:gd name="connsiteY25" fmla="*/ 1636776 h 2011680"/>
              <a:gd name="connsiteX26" fmla="*/ 576072 w 795528"/>
              <a:gd name="connsiteY26" fmla="*/ 1700784 h 2011680"/>
              <a:gd name="connsiteX27" fmla="*/ 585216 w 795528"/>
              <a:gd name="connsiteY27" fmla="*/ 1773936 h 2011680"/>
              <a:gd name="connsiteX28" fmla="*/ 612648 w 795528"/>
              <a:gd name="connsiteY28" fmla="*/ 1856232 h 2011680"/>
              <a:gd name="connsiteX29" fmla="*/ 621792 w 795528"/>
              <a:gd name="connsiteY29" fmla="*/ 1883664 h 2011680"/>
              <a:gd name="connsiteX30" fmla="*/ 685800 w 795528"/>
              <a:gd name="connsiteY30" fmla="*/ 1965960 h 2011680"/>
              <a:gd name="connsiteX31" fmla="*/ 713232 w 795528"/>
              <a:gd name="connsiteY31" fmla="*/ 1975104 h 2011680"/>
              <a:gd name="connsiteX32" fmla="*/ 740664 w 795528"/>
              <a:gd name="connsiteY32" fmla="*/ 1993392 h 2011680"/>
              <a:gd name="connsiteX33" fmla="*/ 795528 w 795528"/>
              <a:gd name="connsiteY33" fmla="*/ 201168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5528" h="2011680">
                <a:moveTo>
                  <a:pt x="0" y="0"/>
                </a:moveTo>
                <a:cubicBezTo>
                  <a:pt x="3048" y="15240"/>
                  <a:pt x="5375" y="30642"/>
                  <a:pt x="9144" y="45720"/>
                </a:cubicBezTo>
                <a:cubicBezTo>
                  <a:pt x="11482" y="55071"/>
                  <a:pt x="16398" y="63701"/>
                  <a:pt x="18288" y="73152"/>
                </a:cubicBezTo>
                <a:cubicBezTo>
                  <a:pt x="22515" y="94286"/>
                  <a:pt x="22916" y="116086"/>
                  <a:pt x="27432" y="137160"/>
                </a:cubicBezTo>
                <a:cubicBezTo>
                  <a:pt x="32081" y="158857"/>
                  <a:pt x="41071" y="179471"/>
                  <a:pt x="45720" y="201168"/>
                </a:cubicBezTo>
                <a:cubicBezTo>
                  <a:pt x="54099" y="240268"/>
                  <a:pt x="57026" y="299926"/>
                  <a:pt x="64008" y="338328"/>
                </a:cubicBezTo>
                <a:cubicBezTo>
                  <a:pt x="85108" y="454379"/>
                  <a:pt x="60407" y="256409"/>
                  <a:pt x="82296" y="402336"/>
                </a:cubicBezTo>
                <a:cubicBezTo>
                  <a:pt x="89587" y="450940"/>
                  <a:pt x="95439" y="499763"/>
                  <a:pt x="100584" y="548640"/>
                </a:cubicBezTo>
                <a:cubicBezTo>
                  <a:pt x="106680" y="606552"/>
                  <a:pt x="104749" y="665883"/>
                  <a:pt x="118872" y="722376"/>
                </a:cubicBezTo>
                <a:cubicBezTo>
                  <a:pt x="121920" y="734568"/>
                  <a:pt x="125950" y="746556"/>
                  <a:pt x="128016" y="758952"/>
                </a:cubicBezTo>
                <a:cubicBezTo>
                  <a:pt x="132056" y="783191"/>
                  <a:pt x="133423" y="807816"/>
                  <a:pt x="137160" y="832104"/>
                </a:cubicBezTo>
                <a:cubicBezTo>
                  <a:pt x="146455" y="892524"/>
                  <a:pt x="142468" y="859825"/>
                  <a:pt x="155448" y="905256"/>
                </a:cubicBezTo>
                <a:cubicBezTo>
                  <a:pt x="159354" y="918928"/>
                  <a:pt x="166428" y="954648"/>
                  <a:pt x="173736" y="969264"/>
                </a:cubicBezTo>
                <a:cubicBezTo>
                  <a:pt x="183408" y="988608"/>
                  <a:pt x="209101" y="1016704"/>
                  <a:pt x="219456" y="1033272"/>
                </a:cubicBezTo>
                <a:cubicBezTo>
                  <a:pt x="226680" y="1044831"/>
                  <a:pt x="232374" y="1057319"/>
                  <a:pt x="237744" y="1069848"/>
                </a:cubicBezTo>
                <a:cubicBezTo>
                  <a:pt x="241541" y="1078707"/>
                  <a:pt x="240867" y="1089754"/>
                  <a:pt x="246888" y="1097280"/>
                </a:cubicBezTo>
                <a:cubicBezTo>
                  <a:pt x="253753" y="1105862"/>
                  <a:pt x="265176" y="1109472"/>
                  <a:pt x="274320" y="1115568"/>
                </a:cubicBezTo>
                <a:cubicBezTo>
                  <a:pt x="310327" y="1205586"/>
                  <a:pt x="269820" y="1129356"/>
                  <a:pt x="320040" y="1179576"/>
                </a:cubicBezTo>
                <a:cubicBezTo>
                  <a:pt x="334982" y="1194518"/>
                  <a:pt x="352780" y="1225412"/>
                  <a:pt x="365760" y="1243584"/>
                </a:cubicBezTo>
                <a:cubicBezTo>
                  <a:pt x="423060" y="1323804"/>
                  <a:pt x="363656" y="1241129"/>
                  <a:pt x="420624" y="1307592"/>
                </a:cubicBezTo>
                <a:cubicBezTo>
                  <a:pt x="430542" y="1319163"/>
                  <a:pt x="439198" y="1331767"/>
                  <a:pt x="448056" y="1344168"/>
                </a:cubicBezTo>
                <a:cubicBezTo>
                  <a:pt x="469681" y="1374443"/>
                  <a:pt x="512064" y="1435608"/>
                  <a:pt x="512064" y="1435608"/>
                </a:cubicBezTo>
                <a:cubicBezTo>
                  <a:pt x="515112" y="1444752"/>
                  <a:pt x="519117" y="1453631"/>
                  <a:pt x="521208" y="1463040"/>
                </a:cubicBezTo>
                <a:cubicBezTo>
                  <a:pt x="525230" y="1481139"/>
                  <a:pt x="527035" y="1499663"/>
                  <a:pt x="530352" y="1517904"/>
                </a:cubicBezTo>
                <a:cubicBezTo>
                  <a:pt x="533132" y="1533195"/>
                  <a:pt x="536001" y="1548480"/>
                  <a:pt x="539496" y="1563624"/>
                </a:cubicBezTo>
                <a:cubicBezTo>
                  <a:pt x="545148" y="1588115"/>
                  <a:pt x="549836" y="1612931"/>
                  <a:pt x="557784" y="1636776"/>
                </a:cubicBezTo>
                <a:cubicBezTo>
                  <a:pt x="565031" y="1658518"/>
                  <a:pt x="572245" y="1677821"/>
                  <a:pt x="576072" y="1700784"/>
                </a:cubicBezTo>
                <a:cubicBezTo>
                  <a:pt x="580112" y="1725023"/>
                  <a:pt x="581176" y="1749697"/>
                  <a:pt x="585216" y="1773936"/>
                </a:cubicBezTo>
                <a:cubicBezTo>
                  <a:pt x="591345" y="1810709"/>
                  <a:pt x="598830" y="1819385"/>
                  <a:pt x="612648" y="1856232"/>
                </a:cubicBezTo>
                <a:cubicBezTo>
                  <a:pt x="616032" y="1865257"/>
                  <a:pt x="617111" y="1875238"/>
                  <a:pt x="621792" y="1883664"/>
                </a:cubicBezTo>
                <a:cubicBezTo>
                  <a:pt x="632478" y="1902898"/>
                  <a:pt x="662279" y="1950279"/>
                  <a:pt x="685800" y="1965960"/>
                </a:cubicBezTo>
                <a:cubicBezTo>
                  <a:pt x="693820" y="1971307"/>
                  <a:pt x="704611" y="1970793"/>
                  <a:pt x="713232" y="1975104"/>
                </a:cubicBezTo>
                <a:cubicBezTo>
                  <a:pt x="723062" y="1980019"/>
                  <a:pt x="730621" y="1988929"/>
                  <a:pt x="740664" y="1993392"/>
                </a:cubicBezTo>
                <a:cubicBezTo>
                  <a:pt x="758280" y="2001221"/>
                  <a:pt x="795528" y="2011680"/>
                  <a:pt x="795528" y="2011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748503" y="1190104"/>
            <a:ext cx="2191076" cy="369332"/>
          </a:xfrm>
          <a:prstGeom prst="rect">
            <a:avLst/>
          </a:prstGeom>
          <a:noFill/>
        </p:spPr>
        <p:txBody>
          <a:bodyPr wrap="square" rtlCol="0">
            <a:spAutoFit/>
          </a:bodyPr>
          <a:lstStyle/>
          <a:p>
            <a:r>
              <a:rPr lang="en-US" dirty="0"/>
              <a:t>Storm water runoff</a:t>
            </a:r>
          </a:p>
        </p:txBody>
      </p:sp>
      <p:sp>
        <p:nvSpPr>
          <p:cNvPr id="15" name="Rectangle 14"/>
          <p:cNvSpPr/>
          <p:nvPr/>
        </p:nvSpPr>
        <p:spPr>
          <a:xfrm>
            <a:off x="2314518" y="2899481"/>
            <a:ext cx="1113341" cy="623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a:off x="4398579" y="3389723"/>
            <a:ext cx="1082001" cy="1215162"/>
          </a:xfrm>
          <a:custGeom>
            <a:avLst/>
            <a:gdLst>
              <a:gd name="connsiteX0" fmla="*/ 275357 w 622829"/>
              <a:gd name="connsiteY0" fmla="*/ 18288 h 804672"/>
              <a:gd name="connsiteX1" fmla="*/ 92477 w 622829"/>
              <a:gd name="connsiteY1" fmla="*/ 18288 h 804672"/>
              <a:gd name="connsiteX2" fmla="*/ 55901 w 622829"/>
              <a:gd name="connsiteY2" fmla="*/ 73152 h 804672"/>
              <a:gd name="connsiteX3" fmla="*/ 10181 w 622829"/>
              <a:gd name="connsiteY3" fmla="*/ 219456 h 804672"/>
              <a:gd name="connsiteX4" fmla="*/ 10181 w 622829"/>
              <a:gd name="connsiteY4" fmla="*/ 402336 h 804672"/>
              <a:gd name="connsiteX5" fmla="*/ 46757 w 622829"/>
              <a:gd name="connsiteY5" fmla="*/ 466344 h 804672"/>
              <a:gd name="connsiteX6" fmla="*/ 83333 w 622829"/>
              <a:gd name="connsiteY6" fmla="*/ 512064 h 804672"/>
              <a:gd name="connsiteX7" fmla="*/ 183917 w 622829"/>
              <a:gd name="connsiteY7" fmla="*/ 557784 h 804672"/>
              <a:gd name="connsiteX8" fmla="*/ 220493 w 622829"/>
              <a:gd name="connsiteY8" fmla="*/ 576072 h 804672"/>
              <a:gd name="connsiteX9" fmla="*/ 275357 w 622829"/>
              <a:gd name="connsiteY9" fmla="*/ 585216 h 804672"/>
              <a:gd name="connsiteX10" fmla="*/ 348509 w 622829"/>
              <a:gd name="connsiteY10" fmla="*/ 649224 h 804672"/>
              <a:gd name="connsiteX11" fmla="*/ 357653 w 622829"/>
              <a:gd name="connsiteY11" fmla="*/ 676656 h 804672"/>
              <a:gd name="connsiteX12" fmla="*/ 385085 w 622829"/>
              <a:gd name="connsiteY12" fmla="*/ 722376 h 804672"/>
              <a:gd name="connsiteX13" fmla="*/ 403373 w 622829"/>
              <a:gd name="connsiteY13" fmla="*/ 786384 h 804672"/>
              <a:gd name="connsiteX14" fmla="*/ 430805 w 622829"/>
              <a:gd name="connsiteY14" fmla="*/ 804672 h 804672"/>
              <a:gd name="connsiteX15" fmla="*/ 567965 w 622829"/>
              <a:gd name="connsiteY15" fmla="*/ 722376 h 804672"/>
              <a:gd name="connsiteX16" fmla="*/ 595397 w 622829"/>
              <a:gd name="connsiteY16" fmla="*/ 685800 h 804672"/>
              <a:gd name="connsiteX17" fmla="*/ 622829 w 622829"/>
              <a:gd name="connsiteY17" fmla="*/ 594360 h 804672"/>
              <a:gd name="connsiteX18" fmla="*/ 613685 w 622829"/>
              <a:gd name="connsiteY18" fmla="*/ 402336 h 804672"/>
              <a:gd name="connsiteX19" fmla="*/ 604541 w 622829"/>
              <a:gd name="connsiteY19" fmla="*/ 365760 h 804672"/>
              <a:gd name="connsiteX20" fmla="*/ 567965 w 622829"/>
              <a:gd name="connsiteY20" fmla="*/ 210312 h 804672"/>
              <a:gd name="connsiteX21" fmla="*/ 549677 w 622829"/>
              <a:gd name="connsiteY21" fmla="*/ 155448 h 804672"/>
              <a:gd name="connsiteX22" fmla="*/ 540533 w 622829"/>
              <a:gd name="connsiteY22" fmla="*/ 128016 h 804672"/>
              <a:gd name="connsiteX23" fmla="*/ 513101 w 622829"/>
              <a:gd name="connsiteY23" fmla="*/ 118872 h 804672"/>
              <a:gd name="connsiteX24" fmla="*/ 449093 w 622829"/>
              <a:gd name="connsiteY24" fmla="*/ 73152 h 804672"/>
              <a:gd name="connsiteX25" fmla="*/ 412517 w 622829"/>
              <a:gd name="connsiteY25" fmla="*/ 64008 h 804672"/>
              <a:gd name="connsiteX26" fmla="*/ 357653 w 622829"/>
              <a:gd name="connsiteY26" fmla="*/ 45720 h 804672"/>
              <a:gd name="connsiteX27" fmla="*/ 330221 w 622829"/>
              <a:gd name="connsiteY27" fmla="*/ 36576 h 804672"/>
              <a:gd name="connsiteX28" fmla="*/ 275357 w 622829"/>
              <a:gd name="connsiteY28" fmla="*/ 18288 h 8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2829" h="804672">
                <a:moveTo>
                  <a:pt x="275357" y="18288"/>
                </a:moveTo>
                <a:cubicBezTo>
                  <a:pt x="153437" y="-6096"/>
                  <a:pt x="214397" y="-6096"/>
                  <a:pt x="92477" y="18288"/>
                </a:cubicBezTo>
                <a:cubicBezTo>
                  <a:pt x="80285" y="36576"/>
                  <a:pt x="61232" y="51829"/>
                  <a:pt x="55901" y="73152"/>
                </a:cubicBezTo>
                <a:cubicBezTo>
                  <a:pt x="37406" y="147131"/>
                  <a:pt x="50731" y="97806"/>
                  <a:pt x="10181" y="219456"/>
                </a:cubicBezTo>
                <a:cubicBezTo>
                  <a:pt x="229" y="299073"/>
                  <a:pt x="-6596" y="312858"/>
                  <a:pt x="10181" y="402336"/>
                </a:cubicBezTo>
                <a:cubicBezTo>
                  <a:pt x="12712" y="415836"/>
                  <a:pt x="37574" y="454100"/>
                  <a:pt x="46757" y="466344"/>
                </a:cubicBezTo>
                <a:cubicBezTo>
                  <a:pt x="58467" y="481957"/>
                  <a:pt x="67094" y="501238"/>
                  <a:pt x="83333" y="512064"/>
                </a:cubicBezTo>
                <a:cubicBezTo>
                  <a:pt x="113977" y="532493"/>
                  <a:pt x="150543" y="542209"/>
                  <a:pt x="183917" y="557784"/>
                </a:cubicBezTo>
                <a:cubicBezTo>
                  <a:pt x="196269" y="563548"/>
                  <a:pt x="207437" y="572155"/>
                  <a:pt x="220493" y="576072"/>
                </a:cubicBezTo>
                <a:cubicBezTo>
                  <a:pt x="238251" y="581400"/>
                  <a:pt x="257069" y="582168"/>
                  <a:pt x="275357" y="585216"/>
                </a:cubicBezTo>
                <a:cubicBezTo>
                  <a:pt x="307084" y="606368"/>
                  <a:pt x="321764" y="613563"/>
                  <a:pt x="348509" y="649224"/>
                </a:cubicBezTo>
                <a:cubicBezTo>
                  <a:pt x="354292" y="656935"/>
                  <a:pt x="353342" y="668035"/>
                  <a:pt x="357653" y="676656"/>
                </a:cubicBezTo>
                <a:cubicBezTo>
                  <a:pt x="365601" y="692552"/>
                  <a:pt x="375941" y="707136"/>
                  <a:pt x="385085" y="722376"/>
                </a:cubicBezTo>
                <a:cubicBezTo>
                  <a:pt x="385682" y="724766"/>
                  <a:pt x="398603" y="780421"/>
                  <a:pt x="403373" y="786384"/>
                </a:cubicBezTo>
                <a:cubicBezTo>
                  <a:pt x="410238" y="794966"/>
                  <a:pt x="421661" y="798576"/>
                  <a:pt x="430805" y="804672"/>
                </a:cubicBezTo>
                <a:cubicBezTo>
                  <a:pt x="525608" y="773071"/>
                  <a:pt x="503413" y="794100"/>
                  <a:pt x="567965" y="722376"/>
                </a:cubicBezTo>
                <a:cubicBezTo>
                  <a:pt x="578160" y="711048"/>
                  <a:pt x="586253" y="697992"/>
                  <a:pt x="595397" y="685800"/>
                </a:cubicBezTo>
                <a:cubicBezTo>
                  <a:pt x="617659" y="619014"/>
                  <a:pt x="609010" y="649638"/>
                  <a:pt x="622829" y="594360"/>
                </a:cubicBezTo>
                <a:cubicBezTo>
                  <a:pt x="619781" y="530352"/>
                  <a:pt x="618795" y="466212"/>
                  <a:pt x="613685" y="402336"/>
                </a:cubicBezTo>
                <a:cubicBezTo>
                  <a:pt x="612683" y="389809"/>
                  <a:pt x="607174" y="378048"/>
                  <a:pt x="604541" y="365760"/>
                </a:cubicBezTo>
                <a:cubicBezTo>
                  <a:pt x="583206" y="266197"/>
                  <a:pt x="593861" y="294474"/>
                  <a:pt x="567965" y="210312"/>
                </a:cubicBezTo>
                <a:cubicBezTo>
                  <a:pt x="562296" y="191887"/>
                  <a:pt x="555773" y="173736"/>
                  <a:pt x="549677" y="155448"/>
                </a:cubicBezTo>
                <a:cubicBezTo>
                  <a:pt x="546629" y="146304"/>
                  <a:pt x="549677" y="131064"/>
                  <a:pt x="540533" y="128016"/>
                </a:cubicBezTo>
                <a:lnTo>
                  <a:pt x="513101" y="118872"/>
                </a:lnTo>
                <a:cubicBezTo>
                  <a:pt x="508938" y="115749"/>
                  <a:pt x="459493" y="77609"/>
                  <a:pt x="449093" y="73152"/>
                </a:cubicBezTo>
                <a:cubicBezTo>
                  <a:pt x="437542" y="68202"/>
                  <a:pt x="424554" y="67619"/>
                  <a:pt x="412517" y="64008"/>
                </a:cubicBezTo>
                <a:cubicBezTo>
                  <a:pt x="394053" y="58469"/>
                  <a:pt x="375941" y="51816"/>
                  <a:pt x="357653" y="45720"/>
                </a:cubicBezTo>
                <a:lnTo>
                  <a:pt x="330221" y="36576"/>
                </a:lnTo>
                <a:lnTo>
                  <a:pt x="275357" y="182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893000" y="6118350"/>
            <a:ext cx="199629" cy="236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476513" y="3046533"/>
            <a:ext cx="1012789" cy="369332"/>
          </a:xfrm>
          <a:prstGeom prst="rect">
            <a:avLst/>
          </a:prstGeom>
          <a:noFill/>
        </p:spPr>
        <p:txBody>
          <a:bodyPr wrap="square" rtlCol="0">
            <a:spAutoFit/>
          </a:bodyPr>
          <a:lstStyle/>
          <a:p>
            <a:r>
              <a:rPr lang="en-US" dirty="0"/>
              <a:t>SWMU</a:t>
            </a:r>
          </a:p>
        </p:txBody>
      </p:sp>
      <p:sp>
        <p:nvSpPr>
          <p:cNvPr id="21" name="TextBox 20"/>
          <p:cNvSpPr txBox="1"/>
          <p:nvPr/>
        </p:nvSpPr>
        <p:spPr>
          <a:xfrm>
            <a:off x="4484491" y="3675797"/>
            <a:ext cx="1521441" cy="503247"/>
          </a:xfrm>
          <a:prstGeom prst="rect">
            <a:avLst/>
          </a:prstGeom>
          <a:noFill/>
        </p:spPr>
        <p:txBody>
          <a:bodyPr wrap="square" rtlCol="0">
            <a:spAutoFit/>
          </a:bodyPr>
          <a:lstStyle/>
          <a:p>
            <a:r>
              <a:rPr lang="en-US" dirty="0"/>
              <a:t>SWMU</a:t>
            </a:r>
          </a:p>
        </p:txBody>
      </p:sp>
      <p:sp>
        <p:nvSpPr>
          <p:cNvPr id="23" name="TextBox 22"/>
          <p:cNvSpPr txBox="1"/>
          <p:nvPr/>
        </p:nvSpPr>
        <p:spPr>
          <a:xfrm>
            <a:off x="5092629" y="6060300"/>
            <a:ext cx="1521441" cy="369332"/>
          </a:xfrm>
          <a:prstGeom prst="rect">
            <a:avLst/>
          </a:prstGeom>
          <a:noFill/>
        </p:spPr>
        <p:txBody>
          <a:bodyPr wrap="square" rtlCol="0">
            <a:spAutoFit/>
          </a:bodyPr>
          <a:lstStyle/>
          <a:p>
            <a:r>
              <a:rPr lang="en-US" dirty="0"/>
              <a:t>Sampler</a:t>
            </a:r>
          </a:p>
        </p:txBody>
      </p:sp>
      <p:sp>
        <p:nvSpPr>
          <p:cNvPr id="24" name="Arc 23"/>
          <p:cNvSpPr/>
          <p:nvPr/>
        </p:nvSpPr>
        <p:spPr>
          <a:xfrm rot="11284085">
            <a:off x="4248836" y="3277025"/>
            <a:ext cx="1233727" cy="1207008"/>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25" name="TextBox 24"/>
          <p:cNvSpPr txBox="1"/>
          <p:nvPr/>
        </p:nvSpPr>
        <p:spPr>
          <a:xfrm>
            <a:off x="5432757" y="5295740"/>
            <a:ext cx="1708708" cy="646331"/>
          </a:xfrm>
          <a:prstGeom prst="rect">
            <a:avLst/>
          </a:prstGeom>
          <a:noFill/>
        </p:spPr>
        <p:txBody>
          <a:bodyPr wrap="square" rtlCol="0">
            <a:spAutoFit/>
          </a:bodyPr>
          <a:lstStyle/>
          <a:p>
            <a:r>
              <a:rPr lang="en-US" dirty="0"/>
              <a:t>Storm water runoff controls</a:t>
            </a:r>
          </a:p>
        </p:txBody>
      </p:sp>
      <p:cxnSp>
        <p:nvCxnSpPr>
          <p:cNvPr id="27" name="Straight Arrow Connector 26"/>
          <p:cNvCxnSpPr>
            <a:stCxn id="25" idx="1"/>
          </p:cNvCxnSpPr>
          <p:nvPr/>
        </p:nvCxnSpPr>
        <p:spPr>
          <a:xfrm flipH="1" flipV="1">
            <a:off x="4999315" y="5049678"/>
            <a:ext cx="433442" cy="569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8847920">
            <a:off x="4468041" y="3705020"/>
            <a:ext cx="1233727" cy="1207008"/>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31" name="Arc 30"/>
          <p:cNvSpPr/>
          <p:nvPr/>
        </p:nvSpPr>
        <p:spPr>
          <a:xfrm rot="4614425">
            <a:off x="2649879" y="2655257"/>
            <a:ext cx="1233727" cy="1207008"/>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32" name="Arc 31"/>
          <p:cNvSpPr/>
          <p:nvPr/>
        </p:nvSpPr>
        <p:spPr>
          <a:xfrm rot="7832616">
            <a:off x="2260897" y="2655256"/>
            <a:ext cx="1233727" cy="1207008"/>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cxnSp>
        <p:nvCxnSpPr>
          <p:cNvPr id="33" name="Straight Arrow Connector 32"/>
          <p:cNvCxnSpPr/>
          <p:nvPr/>
        </p:nvCxnSpPr>
        <p:spPr>
          <a:xfrm flipH="1" flipV="1">
            <a:off x="5480580" y="4040669"/>
            <a:ext cx="616464" cy="112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rot="7212802">
            <a:off x="5243771" y="2311715"/>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1356250" y="4365879"/>
            <a:ext cx="1708708" cy="646331"/>
          </a:xfrm>
          <a:prstGeom prst="rect">
            <a:avLst/>
          </a:prstGeom>
          <a:noFill/>
        </p:spPr>
        <p:txBody>
          <a:bodyPr wrap="square" rtlCol="0">
            <a:spAutoFit/>
          </a:bodyPr>
          <a:lstStyle/>
          <a:p>
            <a:r>
              <a:rPr lang="en-US" dirty="0"/>
              <a:t>Storm water runoff controls</a:t>
            </a:r>
          </a:p>
        </p:txBody>
      </p:sp>
      <p:sp>
        <p:nvSpPr>
          <p:cNvPr id="38" name="Arc 37"/>
          <p:cNvSpPr/>
          <p:nvPr/>
        </p:nvSpPr>
        <p:spPr>
          <a:xfrm rot="19778682">
            <a:off x="3733171" y="3157845"/>
            <a:ext cx="2005873" cy="1825439"/>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39" name="TextBox 38"/>
          <p:cNvSpPr txBox="1"/>
          <p:nvPr/>
        </p:nvSpPr>
        <p:spPr>
          <a:xfrm>
            <a:off x="6433125" y="2821643"/>
            <a:ext cx="1775404" cy="646331"/>
          </a:xfrm>
          <a:prstGeom prst="rect">
            <a:avLst/>
          </a:prstGeom>
          <a:noFill/>
        </p:spPr>
        <p:txBody>
          <a:bodyPr wrap="square" rtlCol="0">
            <a:spAutoFit/>
          </a:bodyPr>
          <a:lstStyle/>
          <a:p>
            <a:r>
              <a:rPr lang="en-US" dirty="0"/>
              <a:t>Storm water run-on control</a:t>
            </a:r>
          </a:p>
        </p:txBody>
      </p:sp>
      <p:cxnSp>
        <p:nvCxnSpPr>
          <p:cNvPr id="40" name="Straight Arrow Connector 39"/>
          <p:cNvCxnSpPr/>
          <p:nvPr/>
        </p:nvCxnSpPr>
        <p:spPr>
          <a:xfrm flipH="1">
            <a:off x="5534850" y="3181185"/>
            <a:ext cx="933577" cy="840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020392" y="1633643"/>
            <a:ext cx="930322" cy="1655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936191" y="1237681"/>
            <a:ext cx="1832307" cy="1200329"/>
          </a:xfrm>
          <a:prstGeom prst="rect">
            <a:avLst/>
          </a:prstGeom>
          <a:noFill/>
        </p:spPr>
        <p:txBody>
          <a:bodyPr wrap="square" rtlCol="0">
            <a:spAutoFit/>
          </a:bodyPr>
          <a:lstStyle/>
          <a:p>
            <a:r>
              <a:rPr lang="en-US" dirty="0"/>
              <a:t>Drainage boundary, or Site Monitoring Area (SMA)</a:t>
            </a:r>
          </a:p>
        </p:txBody>
      </p:sp>
      <p:sp>
        <p:nvSpPr>
          <p:cNvPr id="46" name="Arc 45"/>
          <p:cNvSpPr/>
          <p:nvPr/>
        </p:nvSpPr>
        <p:spPr>
          <a:xfrm rot="18475398">
            <a:off x="1663699" y="2525118"/>
            <a:ext cx="2803226" cy="2863004"/>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cxnSp>
        <p:nvCxnSpPr>
          <p:cNvPr id="47" name="Straight Arrow Connector 46"/>
          <p:cNvCxnSpPr/>
          <p:nvPr/>
        </p:nvCxnSpPr>
        <p:spPr>
          <a:xfrm flipV="1">
            <a:off x="2748503" y="3924241"/>
            <a:ext cx="527638" cy="745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39511" y="1398926"/>
            <a:ext cx="1708708" cy="646331"/>
          </a:xfrm>
          <a:prstGeom prst="rect">
            <a:avLst/>
          </a:prstGeom>
          <a:noFill/>
        </p:spPr>
        <p:txBody>
          <a:bodyPr wrap="square" rtlCol="0">
            <a:spAutoFit/>
          </a:bodyPr>
          <a:lstStyle/>
          <a:p>
            <a:r>
              <a:rPr lang="en-US" dirty="0"/>
              <a:t>Storm water run-on control</a:t>
            </a:r>
          </a:p>
        </p:txBody>
      </p:sp>
      <p:cxnSp>
        <p:nvCxnSpPr>
          <p:cNvPr id="51" name="Straight Arrow Connector 50"/>
          <p:cNvCxnSpPr/>
          <p:nvPr/>
        </p:nvCxnSpPr>
        <p:spPr>
          <a:xfrm>
            <a:off x="1359955" y="2045257"/>
            <a:ext cx="682566" cy="7305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15207" y="3226979"/>
            <a:ext cx="2472749" cy="923330"/>
          </a:xfrm>
          <a:prstGeom prst="rect">
            <a:avLst/>
          </a:prstGeom>
          <a:noFill/>
        </p:spPr>
        <p:txBody>
          <a:bodyPr wrap="square" rtlCol="0">
            <a:spAutoFit/>
          </a:bodyPr>
          <a:lstStyle/>
          <a:p>
            <a:r>
              <a:rPr lang="en-US" dirty="0"/>
              <a:t>Solid Waste Management Unit (SWMU)</a:t>
            </a:r>
          </a:p>
        </p:txBody>
      </p:sp>
      <p:cxnSp>
        <p:nvCxnSpPr>
          <p:cNvPr id="56" name="Straight Arrow Connector 55"/>
          <p:cNvCxnSpPr/>
          <p:nvPr/>
        </p:nvCxnSpPr>
        <p:spPr>
          <a:xfrm flipV="1">
            <a:off x="1492271" y="3265237"/>
            <a:ext cx="817098" cy="2793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71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7159" y="121920"/>
            <a:ext cx="4650105" cy="746760"/>
          </a:xfrm>
        </p:spPr>
        <p:txBody>
          <a:bodyPr/>
          <a:lstStyle/>
          <a:p>
            <a:r>
              <a:rPr lang="en-US" dirty="0"/>
              <a:t>IP Site Monitoring Areas (SMAs) across LANL</a:t>
            </a:r>
          </a:p>
        </p:txBody>
      </p:sp>
      <p:pic>
        <p:nvPicPr>
          <p:cNvPr id="4" name="Picture 3"/>
          <p:cNvPicPr>
            <a:picLocks noChangeAspect="1"/>
          </p:cNvPicPr>
          <p:nvPr/>
        </p:nvPicPr>
        <p:blipFill>
          <a:blip r:embed="rId2"/>
          <a:stretch>
            <a:fillRect/>
          </a:stretch>
        </p:blipFill>
        <p:spPr>
          <a:xfrm>
            <a:off x="39758" y="1066803"/>
            <a:ext cx="9071583" cy="5691606"/>
          </a:xfrm>
          <a:prstGeom prst="rect">
            <a:avLst/>
          </a:prstGeom>
        </p:spPr>
      </p:pic>
      <p:sp>
        <p:nvSpPr>
          <p:cNvPr id="5" name="TextBox 4">
            <a:extLst>
              <a:ext uri="{FF2B5EF4-FFF2-40B4-BE49-F238E27FC236}">
                <a16:creationId xmlns:a16="http://schemas.microsoft.com/office/drawing/2014/main" id="{CEAC3C89-6162-4013-B61B-F9B6A3D2F8D2}"/>
              </a:ext>
            </a:extLst>
          </p:cNvPr>
          <p:cNvSpPr txBox="1"/>
          <p:nvPr/>
        </p:nvSpPr>
        <p:spPr>
          <a:xfrm>
            <a:off x="8782729" y="659964"/>
            <a:ext cx="209069" cy="307777"/>
          </a:xfrm>
          <a:prstGeom prst="rect">
            <a:avLst/>
          </a:prstGeom>
          <a:noFill/>
        </p:spPr>
        <p:txBody>
          <a:bodyPr wrap="square" rtlCol="0">
            <a:spAutoFit/>
          </a:bodyPr>
          <a:lstStyle/>
          <a:p>
            <a:r>
              <a:rPr lang="en-US" sz="1400" dirty="0">
                <a:solidFill>
                  <a:schemeClr val="bg1"/>
                </a:solidFill>
              </a:rPr>
              <a:t>6</a:t>
            </a:r>
          </a:p>
        </p:txBody>
      </p:sp>
      <p:sp>
        <p:nvSpPr>
          <p:cNvPr id="2" name="TextBox 1"/>
          <p:cNvSpPr txBox="1"/>
          <p:nvPr/>
        </p:nvSpPr>
        <p:spPr>
          <a:xfrm>
            <a:off x="6227379" y="1284889"/>
            <a:ext cx="1552903" cy="646331"/>
          </a:xfrm>
          <a:prstGeom prst="rect">
            <a:avLst/>
          </a:prstGeom>
          <a:solidFill>
            <a:schemeClr val="accent1">
              <a:alpha val="25000"/>
            </a:schemeClr>
          </a:solidFill>
          <a:ln>
            <a:solidFill>
              <a:schemeClr val="tx1"/>
            </a:solidFill>
          </a:ln>
        </p:spPr>
        <p:txBody>
          <a:bodyPr wrap="square" rtlCol="0">
            <a:spAutoFit/>
          </a:bodyPr>
          <a:lstStyle/>
          <a:p>
            <a:r>
              <a:rPr lang="en-US" dirty="0"/>
              <a:t>239 SMAs on new permit</a:t>
            </a:r>
          </a:p>
        </p:txBody>
      </p:sp>
    </p:spTree>
    <p:extLst>
      <p:ext uri="{BB962C8B-B14F-4D97-AF65-F5344CB8AC3E}">
        <p14:creationId xmlns:p14="http://schemas.microsoft.com/office/powerpoint/2010/main" val="23078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007" y="1029868"/>
            <a:ext cx="8629094" cy="5276206"/>
          </a:xfrm>
        </p:spPr>
        <p:txBody>
          <a:bodyPr>
            <a:normAutofit fontScale="92500" lnSpcReduction="10000"/>
          </a:bodyPr>
          <a:lstStyle/>
          <a:p>
            <a:r>
              <a:rPr lang="en-US" sz="2400" dirty="0"/>
              <a:t>Operation of 139 IP storm water samplers and 15 rain gages</a:t>
            </a:r>
          </a:p>
          <a:p>
            <a:r>
              <a:rPr lang="en-US" sz="2400" dirty="0"/>
              <a:t>Conducted:</a:t>
            </a:r>
          </a:p>
          <a:p>
            <a:pPr lvl="1"/>
            <a:r>
              <a:rPr lang="en-US" sz="2200" dirty="0"/>
              <a:t>1,045 IP storm water sampler inspections</a:t>
            </a:r>
          </a:p>
          <a:p>
            <a:pPr lvl="1"/>
            <a:r>
              <a:rPr lang="en-US" sz="2200" dirty="0"/>
              <a:t>875 post-storm inspections of storm water control measures</a:t>
            </a:r>
          </a:p>
          <a:p>
            <a:pPr lvl="1"/>
            <a:r>
              <a:rPr lang="en-US" sz="2200" dirty="0"/>
              <a:t>378 soil disturbance inspections (construction related)</a:t>
            </a:r>
          </a:p>
          <a:p>
            <a:pPr lvl="1"/>
            <a:r>
              <a:rPr lang="en-US" sz="2200" dirty="0"/>
              <a:t>213 rain gage inspections</a:t>
            </a:r>
          </a:p>
          <a:p>
            <a:pPr lvl="1"/>
            <a:r>
              <a:rPr lang="en-US" sz="2200" dirty="0"/>
              <a:t>24 Target Action Level (TAL) exceedance inspections</a:t>
            </a:r>
          </a:p>
          <a:p>
            <a:r>
              <a:rPr lang="en-US" sz="2400" dirty="0"/>
              <a:t>Built 22 small-scale storm water controls in Ancho, Pajarito, Chaquehui, and Water canyons; for reference, over 2,000 IP storm water controls are inspected and maintained at LANL</a:t>
            </a:r>
          </a:p>
          <a:p>
            <a:r>
              <a:rPr lang="en-US" sz="2400" dirty="0"/>
              <a:t>Collected 27 IP samples and began screening per the new Individual Permit on September 26, 2022; results will be covered in the 2023 Sampling Implementation Plan (SIP)</a:t>
            </a:r>
          </a:p>
          <a:p>
            <a:r>
              <a:rPr lang="en-US" sz="2400" dirty="0"/>
              <a:t>Began deactivating samplers for winter to avoid sampling snowmelt (not allowed in storm water permits) on October 25, 2022</a:t>
            </a:r>
          </a:p>
          <a:p>
            <a:endParaRPr lang="en-US" sz="2400" dirty="0"/>
          </a:p>
        </p:txBody>
      </p:sp>
      <p:sp>
        <p:nvSpPr>
          <p:cNvPr id="3" name="Title 2"/>
          <p:cNvSpPr>
            <a:spLocks noGrp="1"/>
          </p:cNvSpPr>
          <p:nvPr>
            <p:ph type="title"/>
          </p:nvPr>
        </p:nvSpPr>
        <p:spPr>
          <a:xfrm>
            <a:off x="5001767" y="112776"/>
            <a:ext cx="3590439" cy="746760"/>
          </a:xfrm>
        </p:spPr>
        <p:txBody>
          <a:bodyPr/>
          <a:lstStyle/>
          <a:p>
            <a:r>
              <a:rPr lang="en-US" sz="2800" dirty="0"/>
              <a:t>Overview of 2022 Work</a:t>
            </a:r>
          </a:p>
        </p:txBody>
      </p:sp>
    </p:spTree>
    <p:extLst>
      <p:ext uri="{BB962C8B-B14F-4D97-AF65-F5344CB8AC3E}">
        <p14:creationId xmlns:p14="http://schemas.microsoft.com/office/powerpoint/2010/main" val="20686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025" y="1100118"/>
            <a:ext cx="8169375" cy="5108657"/>
          </a:xfrm>
        </p:spPr>
        <p:txBody>
          <a:bodyPr/>
          <a:lstStyle/>
          <a:p>
            <a:r>
              <a:rPr lang="en-US" sz="2000" b="1" dirty="0"/>
              <a:t>Quicker timeline for repairing storm water control measures:</a:t>
            </a:r>
            <a:r>
              <a:rPr lang="en-US" sz="2000" dirty="0"/>
              <a:t> No later than 7 days after the issue is discovered or as soon as feasible.</a:t>
            </a:r>
          </a:p>
          <a:p>
            <a:r>
              <a:rPr lang="en-US" sz="2000" b="1" dirty="0"/>
              <a:t>New corrective action pathway:</a:t>
            </a:r>
            <a:r>
              <a:rPr lang="en-US" sz="2000" dirty="0"/>
              <a:t> Installation of storm water control measures large enough to hold storm water runoff from a storm that (statistically speaking) can occur every 3 years and last for 24 hours.</a:t>
            </a:r>
          </a:p>
          <a:p>
            <a:r>
              <a:rPr lang="en-US" sz="2000" b="1" dirty="0"/>
              <a:t>Higher rainfall intensity threshold for storm water control measure inspections:</a:t>
            </a:r>
            <a:r>
              <a:rPr lang="en-US" sz="2000" dirty="0"/>
              <a:t> Improves usefulness and efficiency of inspections (0.25” of rainfall to 0.5” in 30 minutes).</a:t>
            </a:r>
          </a:p>
          <a:p>
            <a:r>
              <a:rPr lang="en-US" sz="2000" b="1" dirty="0"/>
              <a:t>Specific timeline for installing storm water control measures: </a:t>
            </a:r>
            <a:r>
              <a:rPr lang="en-US" sz="2000" dirty="0"/>
              <a:t>As soon as practicable, but no later than 24 months from when Permittees have screened storm water results.</a:t>
            </a:r>
          </a:p>
        </p:txBody>
      </p:sp>
      <p:sp>
        <p:nvSpPr>
          <p:cNvPr id="3" name="Title 2"/>
          <p:cNvSpPr>
            <a:spLocks noGrp="1"/>
          </p:cNvSpPr>
          <p:nvPr>
            <p:ph type="title"/>
          </p:nvPr>
        </p:nvSpPr>
        <p:spPr>
          <a:xfrm>
            <a:off x="5001768" y="112776"/>
            <a:ext cx="3905926" cy="746760"/>
          </a:xfrm>
        </p:spPr>
        <p:txBody>
          <a:bodyPr/>
          <a:lstStyle/>
          <a:p>
            <a:r>
              <a:rPr lang="en-US" dirty="0"/>
              <a:t>Storm Water Control-Related Changes to Permit</a:t>
            </a:r>
          </a:p>
        </p:txBody>
      </p:sp>
      <p:sp>
        <p:nvSpPr>
          <p:cNvPr id="4" name="Rectangle 3"/>
          <p:cNvSpPr/>
          <p:nvPr/>
        </p:nvSpPr>
        <p:spPr>
          <a:xfrm>
            <a:off x="487312" y="4989918"/>
            <a:ext cx="8169375" cy="83908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hangingPunct="0">
              <a:spcBef>
                <a:spcPts val="0"/>
              </a:spcBef>
              <a:spcAft>
                <a:spcPts val="600"/>
              </a:spcAft>
            </a:pPr>
            <a:r>
              <a:rPr lang="en-US" sz="2000" dirty="0">
                <a:solidFill>
                  <a:srgbClr val="002499"/>
                </a:solidFill>
                <a:latin typeface="+mn-lt"/>
                <a:cs typeface="+mn-cs"/>
              </a:rPr>
              <a:t>August 1, 2022: New permit became effective</a:t>
            </a:r>
          </a:p>
          <a:p>
            <a:pPr algn="ctr" eaLnBrk="0" hangingPunct="0">
              <a:spcBef>
                <a:spcPts val="0"/>
              </a:spcBef>
            </a:pPr>
            <a:r>
              <a:rPr lang="en-US" sz="2000" dirty="0">
                <a:solidFill>
                  <a:srgbClr val="002499"/>
                </a:solidFill>
                <a:latin typeface="+mn-lt"/>
                <a:cs typeface="+mn-cs"/>
              </a:rPr>
              <a:t>September 8, 2022: Minor modifications to permit (to correct references)</a:t>
            </a:r>
          </a:p>
        </p:txBody>
      </p:sp>
    </p:spTree>
    <p:extLst>
      <p:ext uri="{BB962C8B-B14F-4D97-AF65-F5344CB8AC3E}">
        <p14:creationId xmlns:p14="http://schemas.microsoft.com/office/powerpoint/2010/main" val="307692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421" y="956836"/>
            <a:ext cx="8721158" cy="4727448"/>
          </a:xfrm>
        </p:spPr>
        <p:txBody>
          <a:bodyPr/>
          <a:lstStyle/>
          <a:p>
            <a:r>
              <a:rPr lang="en-US" sz="2000" b="1" dirty="0"/>
              <a:t>Analysis of partial samples: </a:t>
            </a:r>
            <a:r>
              <a:rPr lang="en-US" sz="2000" dirty="0"/>
              <a:t>avoids the rejection of hard-to-obtain storm water samples.</a:t>
            </a:r>
          </a:p>
          <a:p>
            <a:r>
              <a:rPr lang="en-US" sz="2000" b="1" dirty="0"/>
              <a:t>IP Annual Report will be incorporated SDPPP:</a:t>
            </a:r>
            <a:r>
              <a:rPr lang="en-US" sz="2000" dirty="0"/>
              <a:t> Stormwater Discharge Pollution Prevention Plan (SDPPP) to remove duplication.</a:t>
            </a:r>
          </a:p>
          <a:p>
            <a:r>
              <a:rPr lang="en-US" sz="2000" b="1" dirty="0"/>
              <a:t>New Target Action Level (TALs) were added:</a:t>
            </a:r>
            <a:r>
              <a:rPr lang="en-US" sz="2000" dirty="0"/>
              <a:t> Including the most up-to-date hardness-based TALs, to expand monitoring to include Site-related POCs. </a:t>
            </a:r>
          </a:p>
          <a:p>
            <a:r>
              <a:rPr lang="en-US" sz="2000" b="1" dirty="0"/>
              <a:t>If a Site drains to a surface water that is considered impaired and the chemical it is impaired for is Site-related</a:t>
            </a:r>
            <a:r>
              <a:rPr lang="en-US" sz="2000" dirty="0"/>
              <a:t>, the POC it is impaired for will be analyzed in storm water samples.</a:t>
            </a:r>
          </a:p>
          <a:p>
            <a:r>
              <a:rPr lang="en-US" sz="2000" b="1" dirty="0"/>
              <a:t>If a water quality standard exists for a Site-related POC:</a:t>
            </a:r>
            <a:r>
              <a:rPr lang="en-US" sz="2000" dirty="0"/>
              <a:t> results will be compared to that standard.</a:t>
            </a:r>
          </a:p>
          <a:p>
            <a:r>
              <a:rPr lang="en-US" sz="2000" b="1" dirty="0"/>
              <a:t>More thorough storm water results screening: </a:t>
            </a:r>
            <a:r>
              <a:rPr lang="en-US" sz="2000" dirty="0"/>
              <a:t>Site-Specific Demonstration versus simple TAL screening.</a:t>
            </a:r>
          </a:p>
          <a:p>
            <a:r>
              <a:rPr lang="en-US" sz="2000" b="1" dirty="0"/>
              <a:t>More current monitoring requirements:</a:t>
            </a:r>
            <a:r>
              <a:rPr lang="en-US" sz="2000" dirty="0"/>
              <a:t> using an annually-changing Sampling Implementation Plan (SIP) versus a set monitoring suite for 5 years.</a:t>
            </a:r>
          </a:p>
        </p:txBody>
      </p:sp>
      <p:sp>
        <p:nvSpPr>
          <p:cNvPr id="3" name="Title 2"/>
          <p:cNvSpPr>
            <a:spLocks noGrp="1"/>
          </p:cNvSpPr>
          <p:nvPr>
            <p:ph type="title"/>
          </p:nvPr>
        </p:nvSpPr>
        <p:spPr>
          <a:xfrm>
            <a:off x="4974336" y="121920"/>
            <a:ext cx="3819144" cy="746760"/>
          </a:xfrm>
        </p:spPr>
        <p:txBody>
          <a:bodyPr/>
          <a:lstStyle/>
          <a:p>
            <a:r>
              <a:rPr lang="en-US" dirty="0"/>
              <a:t>Monitoring-Related Changes to Permit</a:t>
            </a:r>
          </a:p>
        </p:txBody>
      </p:sp>
    </p:spTree>
    <p:extLst>
      <p:ext uri="{BB962C8B-B14F-4D97-AF65-F5344CB8AC3E}">
        <p14:creationId xmlns:p14="http://schemas.microsoft.com/office/powerpoint/2010/main" val="1400858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EM SSAB EM-30 0417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38317</TotalTime>
  <Words>1518</Words>
  <Application>Microsoft Office PowerPoint</Application>
  <PresentationFormat>On-screen Show (4:3)</PresentationFormat>
  <Paragraphs>274</Paragraphs>
  <Slides>14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Arial Narrow</vt:lpstr>
      <vt:lpstr>Calibri</vt:lpstr>
      <vt:lpstr>Helvetica Neue</vt:lpstr>
      <vt:lpstr>Tahoma</vt:lpstr>
      <vt:lpstr>Times New Roman</vt:lpstr>
      <vt:lpstr>ヒラギノ角ゴ ProN W3</vt:lpstr>
      <vt:lpstr>EM SSAB EM-30 041713</vt:lpstr>
      <vt:lpstr>Custom Design</vt:lpstr>
      <vt:lpstr>PowerPoint Presentation</vt:lpstr>
      <vt:lpstr>Today’s Topics</vt:lpstr>
      <vt:lpstr>What is a Storm Water Permit?</vt:lpstr>
      <vt:lpstr>Storm Water Monitoring Objectives </vt:lpstr>
      <vt:lpstr>How Do We Monitor Storm Water Runoff?</vt:lpstr>
      <vt:lpstr>IP Site Monitoring Areas (SMAs) across LANL</vt:lpstr>
      <vt:lpstr>Overview of 2022 Work</vt:lpstr>
      <vt:lpstr>Storm Water Control-Related Changes to Permit</vt:lpstr>
      <vt:lpstr>Monitoring-Related Changes to Permit</vt:lpstr>
      <vt:lpstr>PowerPoint Presentation</vt:lpstr>
      <vt:lpstr>Initial Sampling Implementation Plan (SIP) Timeline</vt:lpstr>
      <vt:lpstr>Annual Updates to SIP</vt:lpstr>
      <vt:lpstr>Hardness-based TALs in line with NM Water Quality Standards</vt:lpstr>
      <vt:lpstr>TALs to be Added to the Permit</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PowerPoint Template</dc:title>
  <dc:creator>Corporate Communications</dc:creator>
  <cp:lastModifiedBy>Kathryn M. Keenan</cp:lastModifiedBy>
  <cp:revision>1251</cp:revision>
  <cp:lastPrinted>2018-07-09T14:50:44Z</cp:lastPrinted>
  <dcterms:created xsi:type="dcterms:W3CDTF">2007-12-05T18:39:31Z</dcterms:created>
  <dcterms:modified xsi:type="dcterms:W3CDTF">2022-11-07T21:50:10Z</dcterms:modified>
</cp:coreProperties>
</file>