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9"/>
  </p:notesMasterIdLst>
  <p:sldIdLst>
    <p:sldId id="256" r:id="rId2"/>
    <p:sldId id="262" r:id="rId3"/>
    <p:sldId id="261" r:id="rId4"/>
    <p:sldId id="263" r:id="rId5"/>
    <p:sldId id="258"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8"/>
  </p:normalViewPr>
  <p:slideViewPr>
    <p:cSldViewPr snapToGrid="0">
      <p:cViewPr varScale="1">
        <p:scale>
          <a:sx n="99" d="100"/>
          <a:sy n="99"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2D2F3-2AC2-4302-B496-BCA6E85A39AF}" type="datetimeFigureOut">
              <a:rPr lang="en-US" smtClean="0"/>
              <a:t>11/30/21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88260-6455-4A3E-B182-C9E9555BC739}" type="slidenum">
              <a:rPr lang="en-US" smtClean="0"/>
              <a:t>‹#›</a:t>
            </a:fld>
            <a:endParaRPr lang="en-US"/>
          </a:p>
        </p:txBody>
      </p:sp>
    </p:spTree>
    <p:extLst>
      <p:ext uri="{BB962C8B-B14F-4D97-AF65-F5344CB8AC3E}">
        <p14:creationId xmlns:p14="http://schemas.microsoft.com/office/powerpoint/2010/main" val="208917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1D02760-93CE-4AAC-96FB-2CAEEBF15358}" type="datetime1">
              <a:rPr lang="en-US" smtClean="0"/>
              <a:t>11/30/21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29232161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2A900C-B8A5-4A4C-815F-2741AC502926}" type="datetime1">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424273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8E078-E9BC-4C27-9A44-F8CC847CD992}" type="datetime1">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180432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BF933-A85D-44F3-A085-21C6E2319472}" type="datetime1">
              <a:rPr lang="en-US" smtClean="0"/>
              <a:t>11/30/21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13914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10B9469-DAB3-4005-A8DF-01DBC1DCB8A4}" type="datetime1">
              <a:rPr lang="en-US" smtClean="0"/>
              <a:t>11/30/21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11855908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A0B3E2F-B814-47D9-821B-E40E7E1D0DB0}" type="datetime1">
              <a:rPr lang="en-US" smtClean="0"/>
              <a:t>11/30/21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314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6CEE073-F171-4F4B-8C53-29A9398CA92D}" type="datetime1">
              <a:rPr lang="en-US" smtClean="0"/>
              <a:t>11/30/21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00E7A-D282-4536-BAD3-BCB8E8EDE5E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4869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E6939-573F-484B-97E6-E78C67D1E0DF}" type="datetime1">
              <a:rPr lang="en-US" smtClean="0"/>
              <a:t>11/30/21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184200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9A201-9136-49A3-A8ED-193454AC2E27}" type="datetime1">
              <a:rPr lang="en-US" smtClean="0"/>
              <a:t>11/30/21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414643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618B9F23-27BD-4770-88E8-E3AA770D385A}" type="datetime1">
              <a:rPr lang="en-US" smtClean="0"/>
              <a:t>11/30/21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166044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D057F4-C780-4665-8BC0-969E984FA2A3}" type="datetime1">
              <a:rPr lang="en-US" smtClean="0"/>
              <a:t>11/30/21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3B00E7A-D282-4536-BAD3-BCB8E8EDE5E6}" type="slidenum">
              <a:rPr lang="en-US" smtClean="0"/>
              <a:t>‹#›</a:t>
            </a:fld>
            <a:endParaRPr lang="en-US"/>
          </a:p>
        </p:txBody>
      </p:sp>
    </p:spTree>
    <p:extLst>
      <p:ext uri="{BB962C8B-B14F-4D97-AF65-F5344CB8AC3E}">
        <p14:creationId xmlns:p14="http://schemas.microsoft.com/office/powerpoint/2010/main" val="413776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623ABA2-9B49-4995-A2E7-868720FEAC71}" type="datetime1">
              <a:rPr lang="en-US" smtClean="0"/>
              <a:t>11/30/21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3B00E7A-D282-4536-BAD3-BCB8E8EDE5E6}" type="slidenum">
              <a:rPr lang="en-US" smtClean="0"/>
              <a:t>‹#›</a:t>
            </a:fld>
            <a:endParaRPr lang="en-US"/>
          </a:p>
        </p:txBody>
      </p:sp>
    </p:spTree>
    <p:extLst>
      <p:ext uri="{BB962C8B-B14F-4D97-AF65-F5344CB8AC3E}">
        <p14:creationId xmlns:p14="http://schemas.microsoft.com/office/powerpoint/2010/main" val="26879379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4EC0-D8C3-404F-B892-C604D088CC78}"/>
              </a:ext>
            </a:extLst>
          </p:cNvPr>
          <p:cNvSpPr>
            <a:spLocks noGrp="1"/>
          </p:cNvSpPr>
          <p:nvPr>
            <p:ph type="ctrTitle"/>
          </p:nvPr>
        </p:nvSpPr>
        <p:spPr/>
        <p:txBody>
          <a:bodyPr/>
          <a:lstStyle/>
          <a:p>
            <a:r>
              <a:rPr lang="en-US" dirty="0"/>
              <a:t>Communities for clean water </a:t>
            </a:r>
          </a:p>
        </p:txBody>
      </p:sp>
      <p:sp>
        <p:nvSpPr>
          <p:cNvPr id="3" name="Subtitle 2">
            <a:extLst>
              <a:ext uri="{FF2B5EF4-FFF2-40B4-BE49-F238E27FC236}">
                <a16:creationId xmlns:a16="http://schemas.microsoft.com/office/drawing/2014/main" id="{795DAA63-BD35-422F-8B39-597BB927A156}"/>
              </a:ext>
            </a:extLst>
          </p:cNvPr>
          <p:cNvSpPr>
            <a:spLocks noGrp="1"/>
          </p:cNvSpPr>
          <p:nvPr>
            <p:ph type="subTitle" idx="1"/>
          </p:nvPr>
        </p:nvSpPr>
        <p:spPr/>
        <p:txBody>
          <a:bodyPr>
            <a:normAutofit lnSpcReduction="10000"/>
          </a:bodyPr>
          <a:lstStyle/>
          <a:p>
            <a:r>
              <a:rPr lang="en-US" dirty="0"/>
              <a:t>LANL Stormwater IP</a:t>
            </a:r>
          </a:p>
          <a:p>
            <a:r>
              <a:rPr lang="en-US" dirty="0"/>
              <a:t>11-30-2021 Public Meeting </a:t>
            </a:r>
          </a:p>
          <a:p>
            <a:r>
              <a:rPr lang="en-US" dirty="0"/>
              <a:t>Rachel Conn – CCW  and Amigos Bravos</a:t>
            </a:r>
          </a:p>
        </p:txBody>
      </p:sp>
    </p:spTree>
    <p:extLst>
      <p:ext uri="{BB962C8B-B14F-4D97-AF65-F5344CB8AC3E}">
        <p14:creationId xmlns:p14="http://schemas.microsoft.com/office/powerpoint/2010/main" val="424225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501E-21A3-4939-B169-85811E4CBD5F}"/>
              </a:ext>
            </a:extLst>
          </p:cNvPr>
          <p:cNvSpPr>
            <a:spLocks noGrp="1"/>
          </p:cNvSpPr>
          <p:nvPr>
            <p:ph type="title"/>
          </p:nvPr>
        </p:nvSpPr>
        <p:spPr>
          <a:xfrm>
            <a:off x="3878892" y="226815"/>
            <a:ext cx="4434215" cy="826530"/>
          </a:xfrm>
        </p:spPr>
        <p:txBody>
          <a:bodyPr/>
          <a:lstStyle/>
          <a:p>
            <a:r>
              <a:rPr lang="en-US" dirty="0"/>
              <a:t>CCW Blessing</a:t>
            </a:r>
          </a:p>
        </p:txBody>
      </p:sp>
      <p:sp>
        <p:nvSpPr>
          <p:cNvPr id="3" name="Content Placeholder 2">
            <a:extLst>
              <a:ext uri="{FF2B5EF4-FFF2-40B4-BE49-F238E27FC236}">
                <a16:creationId xmlns:a16="http://schemas.microsoft.com/office/drawing/2014/main" id="{43539727-E018-42BC-BA89-E90262E5724B}"/>
              </a:ext>
            </a:extLst>
          </p:cNvPr>
          <p:cNvSpPr>
            <a:spLocks noGrp="1"/>
          </p:cNvSpPr>
          <p:nvPr>
            <p:ph idx="1"/>
          </p:nvPr>
        </p:nvSpPr>
        <p:spPr>
          <a:xfrm>
            <a:off x="676406" y="1390390"/>
            <a:ext cx="6488482" cy="4827530"/>
          </a:xfrm>
        </p:spPr>
        <p:txBody>
          <a:bodyPr>
            <a:normAutofit lnSpcReduction="10000"/>
          </a:bodyPr>
          <a:lstStyle/>
          <a:p>
            <a:pPr marL="0" indent="0" algn="ctr">
              <a:buNone/>
            </a:pPr>
            <a:r>
              <a:rPr lang="en-US" sz="2400" dirty="0"/>
              <a:t> </a:t>
            </a:r>
            <a:r>
              <a:rPr lang="en-US" sz="2600" dirty="0"/>
              <a:t>Everyone here walks, lives, and breathes within these sacred lands of Tewa Peoples.  As we begin our activities, let us fully acknowledge where we are and give thanks for living mountains, valleys and waters, which sustain our lives and form Tewa ancestral homelands and those of land-based Peoples. Let us ground our activities in awareness of where we are and may the mannerism of Tewa Peoples enter our lives and fill us with gratitude, love, care, and respect for all that is shared between us and all beings.</a:t>
            </a:r>
          </a:p>
          <a:p>
            <a:pPr marL="228600" lvl="1" indent="0">
              <a:buNone/>
            </a:pPr>
            <a:endParaRPr lang="en-US" sz="2200" dirty="0"/>
          </a:p>
          <a:p>
            <a:endParaRPr lang="en-US" dirty="0"/>
          </a:p>
          <a:p>
            <a:endParaRPr lang="en-US" sz="2400" dirty="0"/>
          </a:p>
        </p:txBody>
      </p:sp>
      <p:sp>
        <p:nvSpPr>
          <p:cNvPr id="4" name="Slide Number Placeholder 3">
            <a:extLst>
              <a:ext uri="{FF2B5EF4-FFF2-40B4-BE49-F238E27FC236}">
                <a16:creationId xmlns:a16="http://schemas.microsoft.com/office/drawing/2014/main" id="{73128087-4C06-492E-B647-085E11355489}"/>
              </a:ext>
            </a:extLst>
          </p:cNvPr>
          <p:cNvSpPr>
            <a:spLocks noGrp="1"/>
          </p:cNvSpPr>
          <p:nvPr>
            <p:ph type="sldNum" sz="quarter" idx="12"/>
          </p:nvPr>
        </p:nvSpPr>
        <p:spPr/>
        <p:txBody>
          <a:bodyPr/>
          <a:lstStyle/>
          <a:p>
            <a:fld id="{A3B00E7A-D282-4536-BAD3-BCB8E8EDE5E6}" type="slidenum">
              <a:rPr lang="en-US" smtClean="0"/>
              <a:t>2</a:t>
            </a:fld>
            <a:endParaRPr lang="en-US"/>
          </a:p>
        </p:txBody>
      </p:sp>
      <p:pic>
        <p:nvPicPr>
          <p:cNvPr id="5" name="Picture 2">
            <a:extLst>
              <a:ext uri="{FF2B5EF4-FFF2-40B4-BE49-F238E27FC236}">
                <a16:creationId xmlns:a16="http://schemas.microsoft.com/office/drawing/2014/main" id="{4363E5C2-D20E-C741-BE14-55107F2BE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22" y="1938841"/>
            <a:ext cx="4012372" cy="300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4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501E-21A3-4939-B169-85811E4CBD5F}"/>
              </a:ext>
            </a:extLst>
          </p:cNvPr>
          <p:cNvSpPr>
            <a:spLocks noGrp="1"/>
          </p:cNvSpPr>
          <p:nvPr>
            <p:ph type="title"/>
          </p:nvPr>
        </p:nvSpPr>
        <p:spPr>
          <a:xfrm>
            <a:off x="2231136" y="250709"/>
            <a:ext cx="7729728" cy="663691"/>
          </a:xfrm>
        </p:spPr>
        <p:txBody>
          <a:bodyPr>
            <a:normAutofit fontScale="90000"/>
          </a:bodyPr>
          <a:lstStyle/>
          <a:p>
            <a:pPr marL="228600" lvl="1" indent="0" algn="ctr" rtl="0">
              <a:lnSpc>
                <a:spcPct val="90000"/>
              </a:lnSpc>
              <a:spcBef>
                <a:spcPct val="0"/>
              </a:spcBef>
            </a:pPr>
            <a:r>
              <a:rPr lang="en-US" sz="2800" kern="1200" cap="all" spc="200" dirty="0">
                <a:solidFill>
                  <a:srgbClr val="262626"/>
                </a:solidFill>
                <a:latin typeface="+mj-lt"/>
                <a:ea typeface="+mj-ea"/>
                <a:cs typeface="+mj-cs"/>
              </a:rPr>
              <a:t>About CCW</a:t>
            </a:r>
          </a:p>
        </p:txBody>
      </p:sp>
      <p:sp>
        <p:nvSpPr>
          <p:cNvPr id="3" name="Content Placeholder 2">
            <a:extLst>
              <a:ext uri="{FF2B5EF4-FFF2-40B4-BE49-F238E27FC236}">
                <a16:creationId xmlns:a16="http://schemas.microsoft.com/office/drawing/2014/main" id="{43539727-E018-42BC-BA89-E90262E5724B}"/>
              </a:ext>
            </a:extLst>
          </p:cNvPr>
          <p:cNvSpPr>
            <a:spLocks noGrp="1"/>
          </p:cNvSpPr>
          <p:nvPr>
            <p:ph idx="1"/>
          </p:nvPr>
        </p:nvSpPr>
        <p:spPr>
          <a:xfrm>
            <a:off x="638827" y="1252603"/>
            <a:ext cx="6212910" cy="5160723"/>
          </a:xfrm>
        </p:spPr>
        <p:txBody>
          <a:bodyPr>
            <a:normAutofit fontScale="92500" lnSpcReduction="20000"/>
          </a:bodyPr>
          <a:lstStyle/>
          <a:p>
            <a:endParaRPr lang="en-US" dirty="0"/>
          </a:p>
          <a:p>
            <a:r>
              <a:rPr lang="en-US" sz="2400" dirty="0"/>
              <a:t>Communities for Clean Water is a coalition of individuals and organizations rooted in a variety of traditions. Our growing coalition includes Tewa Women United, Concerned Citizens for Nuclear Safety (CCNS), Amigos Bravos, Honor Our Pueblo Existence (HOPE), the New Mexico Acequia Association, and the Partnership for Earth Spirituality. </a:t>
            </a:r>
          </a:p>
          <a:p>
            <a:r>
              <a:rPr lang="en-US" sz="2400" dirty="0"/>
              <a:t>CCW’s mission is to ensure that community waters impacted by Los Alamos National Laboratory (LANL) are kept safe for drinking, agriculture, sacred ceremonies, and a sustainable future. </a:t>
            </a:r>
          </a:p>
          <a:p>
            <a:r>
              <a:rPr lang="en-US" sz="2400" dirty="0"/>
              <a:t>CCW member groups share in common an awareness that caring for clean water and the Rio Grande is a moral and ethical responsibility. </a:t>
            </a:r>
          </a:p>
          <a:p>
            <a:endParaRPr lang="en-US" sz="2400" dirty="0"/>
          </a:p>
        </p:txBody>
      </p:sp>
      <p:sp>
        <p:nvSpPr>
          <p:cNvPr id="4" name="Slide Number Placeholder 3">
            <a:extLst>
              <a:ext uri="{FF2B5EF4-FFF2-40B4-BE49-F238E27FC236}">
                <a16:creationId xmlns:a16="http://schemas.microsoft.com/office/drawing/2014/main" id="{09D359A9-02BC-4487-9DF0-AB50730A54F5}"/>
              </a:ext>
            </a:extLst>
          </p:cNvPr>
          <p:cNvSpPr>
            <a:spLocks noGrp="1"/>
          </p:cNvSpPr>
          <p:nvPr>
            <p:ph type="sldNum" sz="quarter" idx="12"/>
          </p:nvPr>
        </p:nvSpPr>
        <p:spPr/>
        <p:txBody>
          <a:bodyPr/>
          <a:lstStyle/>
          <a:p>
            <a:fld id="{A3B00E7A-D282-4536-BAD3-BCB8E8EDE5E6}" type="slidenum">
              <a:rPr lang="en-US" smtClean="0"/>
              <a:t>3</a:t>
            </a:fld>
            <a:endParaRPr lang="en-US"/>
          </a:p>
        </p:txBody>
      </p:sp>
      <p:pic>
        <p:nvPicPr>
          <p:cNvPr id="5" name="Picture 4">
            <a:extLst>
              <a:ext uri="{FF2B5EF4-FFF2-40B4-BE49-F238E27FC236}">
                <a16:creationId xmlns:a16="http://schemas.microsoft.com/office/drawing/2014/main" id="{188055CD-8E67-E34F-BCCD-C0D96DE67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340" y="1966585"/>
            <a:ext cx="4515215" cy="3386411"/>
          </a:xfrm>
          <a:prstGeom prst="rect">
            <a:avLst/>
          </a:prstGeom>
        </p:spPr>
      </p:pic>
    </p:spTree>
    <p:extLst>
      <p:ext uri="{BB962C8B-B14F-4D97-AF65-F5344CB8AC3E}">
        <p14:creationId xmlns:p14="http://schemas.microsoft.com/office/powerpoint/2010/main" val="66969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501E-21A3-4939-B169-85811E4CBD5F}"/>
              </a:ext>
            </a:extLst>
          </p:cNvPr>
          <p:cNvSpPr>
            <a:spLocks noGrp="1"/>
          </p:cNvSpPr>
          <p:nvPr>
            <p:ph type="title"/>
          </p:nvPr>
        </p:nvSpPr>
        <p:spPr/>
        <p:txBody>
          <a:bodyPr/>
          <a:lstStyle/>
          <a:p>
            <a:r>
              <a:rPr lang="en-US" dirty="0" err="1"/>
              <a:t>Stormwater</a:t>
            </a:r>
            <a:r>
              <a:rPr lang="en-US" dirty="0"/>
              <a:t> Renewal process</a:t>
            </a:r>
          </a:p>
        </p:txBody>
      </p:sp>
      <p:sp>
        <p:nvSpPr>
          <p:cNvPr id="3" name="Content Placeholder 2">
            <a:extLst>
              <a:ext uri="{FF2B5EF4-FFF2-40B4-BE49-F238E27FC236}">
                <a16:creationId xmlns:a16="http://schemas.microsoft.com/office/drawing/2014/main" id="{43539727-E018-42BC-BA89-E90262E5724B}"/>
              </a:ext>
            </a:extLst>
          </p:cNvPr>
          <p:cNvSpPr>
            <a:spLocks noGrp="1"/>
          </p:cNvSpPr>
          <p:nvPr>
            <p:ph idx="1"/>
          </p:nvPr>
        </p:nvSpPr>
        <p:spPr/>
        <p:txBody>
          <a:bodyPr>
            <a:normAutofit/>
          </a:bodyPr>
          <a:lstStyle/>
          <a:p>
            <a:r>
              <a:rPr lang="en-US" sz="2400" dirty="0"/>
              <a:t>CCW remains committed to encouraging a permit that supports the following:</a:t>
            </a:r>
          </a:p>
          <a:p>
            <a:pPr lvl="1"/>
            <a:r>
              <a:rPr lang="en-US" sz="2000" dirty="0"/>
              <a:t>Construction of </a:t>
            </a:r>
            <a:r>
              <a:rPr lang="en-US" sz="2000" dirty="0" err="1"/>
              <a:t>stormwater</a:t>
            </a:r>
            <a:r>
              <a:rPr lang="en-US" sz="2000" dirty="0"/>
              <a:t>-quality control measures (BMPs) to mitigate the risk of polluted runoff leaving LANL property.</a:t>
            </a:r>
          </a:p>
          <a:p>
            <a:pPr lvl="1"/>
            <a:r>
              <a:rPr lang="en-US" sz="2000" dirty="0"/>
              <a:t>Ensuring long term stewardship &amp; maintenance of controls.</a:t>
            </a:r>
          </a:p>
          <a:p>
            <a:pPr lvl="1"/>
            <a:r>
              <a:rPr lang="en-US" sz="2000" dirty="0"/>
              <a:t>Encouragement of treatment-oriented practices that go beyond retention.</a:t>
            </a:r>
          </a:p>
          <a:p>
            <a:endParaRPr lang="en-US" dirty="0"/>
          </a:p>
          <a:p>
            <a:endParaRPr lang="en-US" sz="2400" dirty="0"/>
          </a:p>
        </p:txBody>
      </p:sp>
      <p:sp>
        <p:nvSpPr>
          <p:cNvPr id="4" name="Slide Number Placeholder 3">
            <a:extLst>
              <a:ext uri="{FF2B5EF4-FFF2-40B4-BE49-F238E27FC236}">
                <a16:creationId xmlns:a16="http://schemas.microsoft.com/office/drawing/2014/main" id="{CBF19A3C-1956-4361-84BE-C725E2DA1283}"/>
              </a:ext>
            </a:extLst>
          </p:cNvPr>
          <p:cNvSpPr>
            <a:spLocks noGrp="1"/>
          </p:cNvSpPr>
          <p:nvPr>
            <p:ph type="sldNum" sz="quarter" idx="12"/>
          </p:nvPr>
        </p:nvSpPr>
        <p:spPr/>
        <p:txBody>
          <a:bodyPr/>
          <a:lstStyle/>
          <a:p>
            <a:fld id="{A3B00E7A-D282-4536-BAD3-BCB8E8EDE5E6}" type="slidenum">
              <a:rPr lang="en-US" smtClean="0"/>
              <a:t>4</a:t>
            </a:fld>
            <a:endParaRPr lang="en-US"/>
          </a:p>
        </p:txBody>
      </p:sp>
    </p:spTree>
    <p:extLst>
      <p:ext uri="{BB962C8B-B14F-4D97-AF65-F5344CB8AC3E}">
        <p14:creationId xmlns:p14="http://schemas.microsoft.com/office/powerpoint/2010/main" val="193550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501E-21A3-4939-B169-85811E4CBD5F}"/>
              </a:ext>
            </a:extLst>
          </p:cNvPr>
          <p:cNvSpPr>
            <a:spLocks noGrp="1"/>
          </p:cNvSpPr>
          <p:nvPr>
            <p:ph type="title"/>
          </p:nvPr>
        </p:nvSpPr>
        <p:spPr>
          <a:xfrm>
            <a:off x="2231136" y="964692"/>
            <a:ext cx="7729728" cy="814004"/>
          </a:xfrm>
        </p:spPr>
        <p:txBody>
          <a:bodyPr/>
          <a:lstStyle/>
          <a:p>
            <a:r>
              <a:rPr lang="en-US" dirty="0"/>
              <a:t>Triennial Review </a:t>
            </a:r>
          </a:p>
        </p:txBody>
      </p:sp>
      <p:sp>
        <p:nvSpPr>
          <p:cNvPr id="3" name="Content Placeholder 2">
            <a:extLst>
              <a:ext uri="{FF2B5EF4-FFF2-40B4-BE49-F238E27FC236}">
                <a16:creationId xmlns:a16="http://schemas.microsoft.com/office/drawing/2014/main" id="{43539727-E018-42BC-BA89-E90262E5724B}"/>
              </a:ext>
            </a:extLst>
          </p:cNvPr>
          <p:cNvSpPr>
            <a:spLocks noGrp="1"/>
          </p:cNvSpPr>
          <p:nvPr>
            <p:ph idx="1"/>
          </p:nvPr>
        </p:nvSpPr>
        <p:spPr>
          <a:xfrm>
            <a:off x="2231136" y="2237211"/>
            <a:ext cx="8187872" cy="3656097"/>
          </a:xfrm>
        </p:spPr>
        <p:txBody>
          <a:bodyPr>
            <a:normAutofit/>
          </a:bodyPr>
          <a:lstStyle/>
          <a:p>
            <a:r>
              <a:rPr lang="en-US" sz="2400" dirty="0"/>
              <a:t>CCW is concerned about LANL’s proposals in the Triennial Review of New Mexico’s Water Quality Standards and their implications for the Stormwater Permit, including: </a:t>
            </a:r>
          </a:p>
          <a:p>
            <a:pPr lvl="1"/>
            <a:r>
              <a:rPr lang="en-US" sz="2200" dirty="0"/>
              <a:t>LANL proposal to limit testing methods to only Part 136 methods – this means that only </a:t>
            </a:r>
            <a:r>
              <a:rPr lang="en-US" sz="2200" dirty="0" err="1"/>
              <a:t>Aroclor</a:t>
            </a:r>
            <a:r>
              <a:rPr lang="en-US" sz="2200" dirty="0"/>
              <a:t> method would be allow (congener method would not be allowed). </a:t>
            </a:r>
          </a:p>
          <a:p>
            <a:pPr lvl="1"/>
            <a:r>
              <a:rPr lang="en-US" sz="2200" dirty="0"/>
              <a:t>Proposal to weaken the definition of Toxic Pollutants and thus the ability of the state and EPA to regulate toxics. </a:t>
            </a:r>
          </a:p>
          <a:p>
            <a:endParaRPr lang="en-US" dirty="0"/>
          </a:p>
          <a:p>
            <a:endParaRPr lang="en-US" sz="2400" dirty="0"/>
          </a:p>
        </p:txBody>
      </p:sp>
      <p:sp>
        <p:nvSpPr>
          <p:cNvPr id="4" name="Slide Number Placeholder 3">
            <a:extLst>
              <a:ext uri="{FF2B5EF4-FFF2-40B4-BE49-F238E27FC236}">
                <a16:creationId xmlns:a16="http://schemas.microsoft.com/office/drawing/2014/main" id="{CBF19A3C-1956-4361-84BE-C725E2DA1283}"/>
              </a:ext>
            </a:extLst>
          </p:cNvPr>
          <p:cNvSpPr>
            <a:spLocks noGrp="1"/>
          </p:cNvSpPr>
          <p:nvPr>
            <p:ph type="sldNum" sz="quarter" idx="12"/>
          </p:nvPr>
        </p:nvSpPr>
        <p:spPr/>
        <p:txBody>
          <a:bodyPr/>
          <a:lstStyle/>
          <a:p>
            <a:fld id="{A3B00E7A-D282-4536-BAD3-BCB8E8EDE5E6}" type="slidenum">
              <a:rPr lang="en-US" smtClean="0"/>
              <a:t>5</a:t>
            </a:fld>
            <a:endParaRPr lang="en-US"/>
          </a:p>
        </p:txBody>
      </p:sp>
    </p:spTree>
    <p:extLst>
      <p:ext uri="{BB962C8B-B14F-4D97-AF65-F5344CB8AC3E}">
        <p14:creationId xmlns:p14="http://schemas.microsoft.com/office/powerpoint/2010/main" val="152891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361-EDC6-1340-8014-9AAED0703F45}"/>
              </a:ext>
            </a:extLst>
          </p:cNvPr>
          <p:cNvSpPr>
            <a:spLocks noGrp="1"/>
          </p:cNvSpPr>
          <p:nvPr>
            <p:ph type="title"/>
          </p:nvPr>
        </p:nvSpPr>
        <p:spPr>
          <a:xfrm>
            <a:off x="2231136" y="501053"/>
            <a:ext cx="7729728" cy="1188720"/>
          </a:xfrm>
        </p:spPr>
        <p:txBody>
          <a:bodyPr/>
          <a:lstStyle/>
          <a:p>
            <a:r>
              <a:rPr lang="en-US" dirty="0"/>
              <a:t>LANL Appeal of the 401 Cert</a:t>
            </a:r>
          </a:p>
        </p:txBody>
      </p:sp>
      <p:sp>
        <p:nvSpPr>
          <p:cNvPr id="3" name="Content Placeholder 2">
            <a:extLst>
              <a:ext uri="{FF2B5EF4-FFF2-40B4-BE49-F238E27FC236}">
                <a16:creationId xmlns:a16="http://schemas.microsoft.com/office/drawing/2014/main" id="{C6361DAC-4A7A-9848-9D4F-3E5F99868540}"/>
              </a:ext>
            </a:extLst>
          </p:cNvPr>
          <p:cNvSpPr>
            <a:spLocks noGrp="1"/>
          </p:cNvSpPr>
          <p:nvPr>
            <p:ph idx="1"/>
          </p:nvPr>
        </p:nvSpPr>
        <p:spPr>
          <a:xfrm>
            <a:off x="502276" y="2047741"/>
            <a:ext cx="10882648" cy="4043966"/>
          </a:xfrm>
        </p:spPr>
        <p:txBody>
          <a:bodyPr>
            <a:normAutofit/>
          </a:bodyPr>
          <a:lstStyle/>
          <a:p>
            <a:pPr marL="0" indent="0">
              <a:buNone/>
            </a:pPr>
            <a:r>
              <a:rPr lang="en-US" sz="2000" dirty="0"/>
              <a:t>LANL is appealing all 10 of the New Mexico Environment Department’s permit conditions:</a:t>
            </a:r>
          </a:p>
          <a:p>
            <a:r>
              <a:rPr lang="en-US" sz="2000" dirty="0"/>
              <a:t>Condition 1 requires the Site Discharge Pollution Prevention Plan (“SDPPP”) to “include a demonstration of BMP effectiveness . . . and make a conclusion each year as to whether the BMP’s’ effectiveness is working to protect receiving waters.”</a:t>
            </a:r>
          </a:p>
          <a:p>
            <a:r>
              <a:rPr lang="en-US" sz="2000" dirty="0"/>
              <a:t>Condition 2  requires the use of Congener Method (Method 1668) for PCB sampling. </a:t>
            </a:r>
          </a:p>
          <a:p>
            <a:r>
              <a:rPr lang="en-US" sz="2000" dirty="0"/>
              <a:t>Condition 3 </a:t>
            </a:r>
            <a:r>
              <a:rPr lang="en-US" sz="2000"/>
              <a:t>requires requires </a:t>
            </a:r>
            <a:r>
              <a:rPr lang="en-US" sz="2000" dirty="0"/>
              <a:t>N3B/DOE to “consult with NMED prior to sending Sampling Implementation Plan (“SIP”) updates to EPA for approval;” the SIP to “be publicly noticed for 30 days;” and EPA to “add an approval process for proposed SIP changes to monitoring locations (beyond small location changes needed to address erosion) or constituent suite additions.”</a:t>
            </a:r>
          </a:p>
          <a:p>
            <a:r>
              <a:rPr lang="en-US" sz="2000" dirty="0"/>
              <a:t>Condition 4 requires the addition of Target Action Levels (“TALs”) for specified contaminants at sites “based on additional information.”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C6ABB2F-E101-F34B-9DB0-4714DB165ACC}"/>
              </a:ext>
            </a:extLst>
          </p:cNvPr>
          <p:cNvSpPr>
            <a:spLocks noGrp="1"/>
          </p:cNvSpPr>
          <p:nvPr>
            <p:ph type="sldNum" sz="quarter" idx="12"/>
          </p:nvPr>
        </p:nvSpPr>
        <p:spPr/>
        <p:txBody>
          <a:bodyPr/>
          <a:lstStyle/>
          <a:p>
            <a:fld id="{A3B00E7A-D282-4536-BAD3-BCB8E8EDE5E6}" type="slidenum">
              <a:rPr lang="en-US" smtClean="0"/>
              <a:t>6</a:t>
            </a:fld>
            <a:endParaRPr lang="en-US"/>
          </a:p>
        </p:txBody>
      </p:sp>
    </p:spTree>
    <p:extLst>
      <p:ext uri="{BB962C8B-B14F-4D97-AF65-F5344CB8AC3E}">
        <p14:creationId xmlns:p14="http://schemas.microsoft.com/office/powerpoint/2010/main" val="238522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361-EDC6-1340-8014-9AAED0703F45}"/>
              </a:ext>
            </a:extLst>
          </p:cNvPr>
          <p:cNvSpPr>
            <a:spLocks noGrp="1"/>
          </p:cNvSpPr>
          <p:nvPr>
            <p:ph type="title"/>
          </p:nvPr>
        </p:nvSpPr>
        <p:spPr>
          <a:xfrm>
            <a:off x="2102347" y="179081"/>
            <a:ext cx="7729728" cy="1188720"/>
          </a:xfrm>
        </p:spPr>
        <p:txBody>
          <a:bodyPr/>
          <a:lstStyle/>
          <a:p>
            <a:r>
              <a:rPr lang="en-US" dirty="0"/>
              <a:t>LANL Appeal of the 401 Cert</a:t>
            </a:r>
          </a:p>
        </p:txBody>
      </p:sp>
      <p:sp>
        <p:nvSpPr>
          <p:cNvPr id="3" name="Content Placeholder 2">
            <a:extLst>
              <a:ext uri="{FF2B5EF4-FFF2-40B4-BE49-F238E27FC236}">
                <a16:creationId xmlns:a16="http://schemas.microsoft.com/office/drawing/2014/main" id="{C6361DAC-4A7A-9848-9D4F-3E5F99868540}"/>
              </a:ext>
            </a:extLst>
          </p:cNvPr>
          <p:cNvSpPr>
            <a:spLocks noGrp="1"/>
          </p:cNvSpPr>
          <p:nvPr>
            <p:ph idx="1"/>
          </p:nvPr>
        </p:nvSpPr>
        <p:spPr>
          <a:xfrm>
            <a:off x="540913" y="1625379"/>
            <a:ext cx="11114467" cy="4958301"/>
          </a:xfrm>
        </p:spPr>
        <p:txBody>
          <a:bodyPr>
            <a:normAutofit fontScale="92500" lnSpcReduction="20000"/>
          </a:bodyPr>
          <a:lstStyle/>
          <a:p>
            <a:r>
              <a:rPr lang="en-US" sz="2200" dirty="0"/>
              <a:t>Condition 5 requires “that Part I.B.1.c (Collection of Partial Samples) prioritize constituents where there is a TMDL in place or a §303(d) listing for a pollutant in the receiving waterbody” and “if there are constituents added during the SIP process that were not collected during the previous permit term, those constituents shall also be prioritized in the event a partial sample is collected.”</a:t>
            </a:r>
          </a:p>
          <a:p>
            <a:endParaRPr lang="en-US" sz="2200" dirty="0"/>
          </a:p>
          <a:p>
            <a:r>
              <a:rPr lang="en-US" sz="2200" dirty="0"/>
              <a:t>Condition 6 requires additional monitoring requirements if specific contaminants are noted as being site-related pollutants of concern according to the SIP documentation. Condition applies to 20 contaminants including Barium, Strontium -90, PFOA and PFAS,  and Chromium.</a:t>
            </a:r>
          </a:p>
          <a:p>
            <a:r>
              <a:rPr lang="en-US" sz="2200" dirty="0"/>
              <a:t>Condition 7 requires additional evaluation and documentation of sites being proposed for deletion from the permit by EPA. </a:t>
            </a:r>
          </a:p>
          <a:p>
            <a:r>
              <a:rPr lang="en-US" sz="2200" dirty="0"/>
              <a:t>Condition 8 requires additional sites be added to the permit based on documentation provided by NMED. </a:t>
            </a:r>
          </a:p>
          <a:p>
            <a:r>
              <a:rPr lang="en-US" sz="2200" dirty="0"/>
              <a:t>Condition 9 requires LANL to provide notification of no-exposure certification to any future MS4 permittees. </a:t>
            </a:r>
          </a:p>
          <a:p>
            <a:r>
              <a:rPr lang="en-US" sz="2200" dirty="0"/>
              <a:t>Condition 10 requires that there be a TAL for adjusted gross alpha.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C6ABB2F-E101-F34B-9DB0-4714DB165ACC}"/>
              </a:ext>
            </a:extLst>
          </p:cNvPr>
          <p:cNvSpPr>
            <a:spLocks noGrp="1"/>
          </p:cNvSpPr>
          <p:nvPr>
            <p:ph type="sldNum" sz="quarter" idx="12"/>
          </p:nvPr>
        </p:nvSpPr>
        <p:spPr/>
        <p:txBody>
          <a:bodyPr/>
          <a:lstStyle/>
          <a:p>
            <a:fld id="{A3B00E7A-D282-4536-BAD3-BCB8E8EDE5E6}" type="slidenum">
              <a:rPr lang="en-US" smtClean="0"/>
              <a:t>7</a:t>
            </a:fld>
            <a:endParaRPr lang="en-US"/>
          </a:p>
        </p:txBody>
      </p:sp>
    </p:spTree>
    <p:extLst>
      <p:ext uri="{BB962C8B-B14F-4D97-AF65-F5344CB8AC3E}">
        <p14:creationId xmlns:p14="http://schemas.microsoft.com/office/powerpoint/2010/main" val="241119834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2617</TotalTime>
  <Words>734</Words>
  <Application>Microsoft Macintosh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Parcel</vt:lpstr>
      <vt:lpstr>Communities for clean water </vt:lpstr>
      <vt:lpstr>CCW Blessing</vt:lpstr>
      <vt:lpstr>About CCW</vt:lpstr>
      <vt:lpstr>Stormwater Renewal process</vt:lpstr>
      <vt:lpstr>Triennial Review </vt:lpstr>
      <vt:lpstr>LANL Appeal of the 401 Cert</vt:lpstr>
      <vt:lpstr>LANL Appeal of the 401 Cert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for clean water </dc:title>
  <dc:creator>Erin English</dc:creator>
  <cp:lastModifiedBy>Rachel Conn</cp:lastModifiedBy>
  <cp:revision>16</cp:revision>
  <dcterms:created xsi:type="dcterms:W3CDTF">2018-12-19T22:19:50Z</dcterms:created>
  <dcterms:modified xsi:type="dcterms:W3CDTF">2021-11-30T19:39:17Z</dcterms:modified>
</cp:coreProperties>
</file>