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25"/>
  </p:notesMasterIdLst>
  <p:handoutMasterIdLst>
    <p:handoutMasterId r:id="rId26"/>
  </p:handoutMasterIdLst>
  <p:sldIdLst>
    <p:sldId id="808" r:id="rId2"/>
    <p:sldId id="809" r:id="rId3"/>
    <p:sldId id="821" r:id="rId4"/>
    <p:sldId id="812" r:id="rId5"/>
    <p:sldId id="822" r:id="rId6"/>
    <p:sldId id="823" r:id="rId7"/>
    <p:sldId id="824" r:id="rId8"/>
    <p:sldId id="825" r:id="rId9"/>
    <p:sldId id="826" r:id="rId10"/>
    <p:sldId id="828" r:id="rId11"/>
    <p:sldId id="827" r:id="rId12"/>
    <p:sldId id="829" r:id="rId13"/>
    <p:sldId id="830" r:id="rId14"/>
    <p:sldId id="832" r:id="rId15"/>
    <p:sldId id="833" r:id="rId16"/>
    <p:sldId id="835" r:id="rId17"/>
    <p:sldId id="834" r:id="rId18"/>
    <p:sldId id="836" r:id="rId19"/>
    <p:sldId id="837" r:id="rId20"/>
    <p:sldId id="839" r:id="rId21"/>
    <p:sldId id="840" r:id="rId22"/>
    <p:sldId id="838" r:id="rId23"/>
    <p:sldId id="811" r:id="rId24"/>
  </p:sldIdLst>
  <p:sldSz cx="9144000" cy="6858000" type="screen4x3"/>
  <p:notesSz cx="7023100" cy="9309100"/>
  <p:custDataLst>
    <p:tags r:id="rId27"/>
  </p:custDataLst>
  <p:defaultTextStyle>
    <a:defPPr>
      <a:defRPr lang="en-US"/>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p15:guide id="1" orient="horz" pos="2159">
          <p15:clr>
            <a:srgbClr val="A4A3A4"/>
          </p15:clr>
        </p15:guide>
        <p15:guide id="2" pos="1452">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9B5F0E-88D1-FB21-EBC7-723C405FEFF5}" name="Mike Nartker" initials="MN" userId="S::mnartker@la-inc.com::f1d660ef-e9a9-4ae6-8b0d-2e5c2b7fcba2" providerId="AD"/>
  <p188:author id="{D3CFF13D-60FA-7E56-43EB-BF0F3AD10906}" name="Mark Fertitta" initials="MF" userId="c190be8e08ec00d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tchma7" initials="mmj" lastIdx="1" clrIdx="0"/>
  <p:cmAuthor id="1" name="Stephanie Griego" initials="SG" lastIdx="3" clrIdx="1">
    <p:extLst>
      <p:ext uri="{19B8F6BF-5375-455C-9EA6-DF929625EA0E}">
        <p15:presenceInfo xmlns:p15="http://schemas.microsoft.com/office/powerpoint/2012/main" userId="S-1-5-21-95220007-3361378986-4287871161-2645" providerId="AD"/>
      </p:ext>
    </p:extLst>
  </p:cmAuthor>
  <p:cmAuthor id="2" name="David M. Telles" initials="DMT" lastIdx="1" clrIdx="2">
    <p:extLst>
      <p:ext uri="{19B8F6BF-5375-455C-9EA6-DF929625EA0E}">
        <p15:presenceInfo xmlns:p15="http://schemas.microsoft.com/office/powerpoint/2012/main" userId="S-1-5-21-95220007-3361378986-4287871161-6391" providerId="AD"/>
      </p:ext>
    </p:extLst>
  </p:cmAuthor>
  <p:cmAuthor id="3" name="Arlene Suazo" initials="AS" lastIdx="2" clrIdx="3">
    <p:extLst>
      <p:ext uri="{19B8F6BF-5375-455C-9EA6-DF929625EA0E}">
        <p15:presenceInfo xmlns:p15="http://schemas.microsoft.com/office/powerpoint/2012/main" userId="S-1-5-21-95220007-3361378986-4287871161-7657" providerId="AD"/>
      </p:ext>
    </p:extLst>
  </p:cmAuthor>
  <p:cmAuthor id="4" name="Joseph Murdock" initials="JM" lastIdx="3" clrIdx="4">
    <p:extLst>
      <p:ext uri="{19B8F6BF-5375-455C-9EA6-DF929625EA0E}">
        <p15:presenceInfo xmlns:p15="http://schemas.microsoft.com/office/powerpoint/2012/main" userId="S-1-5-21-95220007-3361378986-4287871161-3830" providerId="AD"/>
      </p:ext>
    </p:extLst>
  </p:cmAuthor>
  <p:cmAuthor id="5" name="Thomas Harrison" initials="TH" lastIdx="11" clrIdx="5">
    <p:extLst>
      <p:ext uri="{19B8F6BF-5375-455C-9EA6-DF929625EA0E}">
        <p15:presenceInfo xmlns:p15="http://schemas.microsoft.com/office/powerpoint/2012/main" userId="S-1-5-21-95220007-3361378986-4287871161-91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778C"/>
    <a:srgbClr val="3D4543"/>
    <a:srgbClr val="A12B2A"/>
    <a:srgbClr val="002D74"/>
    <a:srgbClr val="FFFEFC"/>
    <a:srgbClr val="95B3D7"/>
    <a:srgbClr val="FDEADA"/>
    <a:srgbClr val="FDEABB"/>
    <a:srgbClr val="FCD99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2020" autoAdjust="0"/>
  </p:normalViewPr>
  <p:slideViewPr>
    <p:cSldViewPr snapToGrid="0">
      <p:cViewPr varScale="1">
        <p:scale>
          <a:sx n="78" d="100"/>
          <a:sy n="78" d="100"/>
        </p:scale>
        <p:origin x="1110" y="90"/>
      </p:cViewPr>
      <p:guideLst>
        <p:guide orient="horz" pos="2159"/>
        <p:guide pos="1452"/>
      </p:guideLst>
    </p:cSldViewPr>
  </p:slideViewPr>
  <p:outlineViewPr>
    <p:cViewPr>
      <p:scale>
        <a:sx n="33" d="100"/>
        <a:sy n="33" d="100"/>
      </p:scale>
      <p:origin x="0" y="-8304"/>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p:cViewPr varScale="1">
        <p:scale>
          <a:sx n="195" d="100"/>
          <a:sy n="195" d="100"/>
        </p:scale>
        <p:origin x="6208" y="1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6725"/>
          </a:xfrm>
          <a:prstGeom prst="rect">
            <a:avLst/>
          </a:prstGeom>
        </p:spPr>
        <p:txBody>
          <a:bodyPr vert="horz" lIns="91429" tIns="45715" rIns="91429" bIns="45715" rtlCol="0"/>
          <a:lstStyle>
            <a:lvl1pPr algn="l">
              <a:defRPr sz="1200"/>
            </a:lvl1pPr>
          </a:lstStyle>
          <a:p>
            <a:endParaRPr lang="en-US" dirty="0"/>
          </a:p>
        </p:txBody>
      </p:sp>
      <p:sp>
        <p:nvSpPr>
          <p:cNvPr id="3" name="Date Placeholder 2"/>
          <p:cNvSpPr>
            <a:spLocks noGrp="1"/>
          </p:cNvSpPr>
          <p:nvPr>
            <p:ph type="dt" sz="quarter" idx="1"/>
          </p:nvPr>
        </p:nvSpPr>
        <p:spPr>
          <a:xfrm>
            <a:off x="3978275" y="1"/>
            <a:ext cx="3043238" cy="466725"/>
          </a:xfrm>
          <a:prstGeom prst="rect">
            <a:avLst/>
          </a:prstGeom>
        </p:spPr>
        <p:txBody>
          <a:bodyPr vert="horz" lIns="91429" tIns="45715" rIns="91429" bIns="45715" rtlCol="0"/>
          <a:lstStyle>
            <a:lvl1pPr algn="r">
              <a:defRPr sz="1200"/>
            </a:lvl1pPr>
          </a:lstStyle>
          <a:p>
            <a:fld id="{EE3FDA14-2AD9-4669-97EB-BD432746C572}" type="datetimeFigureOut">
              <a:rPr lang="en-US" smtClean="0"/>
              <a:t>3/6/2026</a:t>
            </a:fld>
            <a:endParaRPr lang="en-US" dirty="0"/>
          </a:p>
        </p:txBody>
      </p:sp>
      <p:sp>
        <p:nvSpPr>
          <p:cNvPr id="4" name="Footer Placeholder 3"/>
          <p:cNvSpPr>
            <a:spLocks noGrp="1"/>
          </p:cNvSpPr>
          <p:nvPr>
            <p:ph type="ftr" sz="quarter" idx="2"/>
          </p:nvPr>
        </p:nvSpPr>
        <p:spPr>
          <a:xfrm>
            <a:off x="0" y="8842376"/>
            <a:ext cx="3043238" cy="466725"/>
          </a:xfrm>
          <a:prstGeom prst="rect">
            <a:avLst/>
          </a:prstGeom>
        </p:spPr>
        <p:txBody>
          <a:bodyPr vert="horz" lIns="91429" tIns="45715" rIns="91429"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6"/>
            <a:ext cx="3043238" cy="466725"/>
          </a:xfrm>
          <a:prstGeom prst="rect">
            <a:avLst/>
          </a:prstGeom>
        </p:spPr>
        <p:txBody>
          <a:bodyPr vert="horz" lIns="91429" tIns="45715" rIns="91429" bIns="45715" rtlCol="0" anchor="b"/>
          <a:lstStyle>
            <a:lvl1pPr algn="r">
              <a:defRPr sz="1200"/>
            </a:lvl1pPr>
          </a:lstStyle>
          <a:p>
            <a:fld id="{AF25CCF7-CB27-48D7-9942-D64A82A6615B}" type="slidenum">
              <a:rPr lang="en-US" smtClean="0"/>
              <a:t>‹#›</a:t>
            </a:fld>
            <a:endParaRPr lang="en-US" dirty="0"/>
          </a:p>
        </p:txBody>
      </p:sp>
    </p:spTree>
    <p:extLst>
      <p:ext uri="{BB962C8B-B14F-4D97-AF65-F5344CB8AC3E}">
        <p14:creationId xmlns:p14="http://schemas.microsoft.com/office/powerpoint/2010/main" val="1798801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1"/>
            <a:ext cx="3043343" cy="465455"/>
          </a:xfrm>
          <a:prstGeom prst="rect">
            <a:avLst/>
          </a:prstGeom>
          <a:noFill/>
          <a:ln w="9525">
            <a:noFill/>
            <a:miter lim="800000"/>
            <a:headEnd/>
            <a:tailEnd/>
          </a:ln>
          <a:effectLst/>
        </p:spPr>
        <p:txBody>
          <a:bodyPr vert="horz" wrap="square" lIns="93263" tIns="46630" rIns="93263" bIns="4663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125955" name="Rectangle 3"/>
          <p:cNvSpPr>
            <a:spLocks noGrp="1" noChangeArrowheads="1"/>
          </p:cNvSpPr>
          <p:nvPr>
            <p:ph type="dt" idx="1"/>
          </p:nvPr>
        </p:nvSpPr>
        <p:spPr bwMode="auto">
          <a:xfrm>
            <a:off x="3978133" y="1"/>
            <a:ext cx="3043343" cy="465455"/>
          </a:xfrm>
          <a:prstGeom prst="rect">
            <a:avLst/>
          </a:prstGeom>
          <a:noFill/>
          <a:ln w="9525">
            <a:noFill/>
            <a:miter lim="800000"/>
            <a:headEnd/>
            <a:tailEnd/>
          </a:ln>
          <a:effectLst/>
        </p:spPr>
        <p:txBody>
          <a:bodyPr vert="horz" wrap="square" lIns="93263" tIns="46630" rIns="93263" bIns="4663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0244"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702310" y="4421825"/>
            <a:ext cx="5618480" cy="4189095"/>
          </a:xfrm>
          <a:prstGeom prst="rect">
            <a:avLst/>
          </a:prstGeom>
          <a:noFill/>
          <a:ln w="9525">
            <a:noFill/>
            <a:miter lim="800000"/>
            <a:headEnd/>
            <a:tailEnd/>
          </a:ln>
          <a:effectLst/>
        </p:spPr>
        <p:txBody>
          <a:bodyPr vert="horz" wrap="square" lIns="93263" tIns="46630" rIns="93263" bIns="466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5958" name="Rectangle 6"/>
          <p:cNvSpPr>
            <a:spLocks noGrp="1" noChangeArrowheads="1"/>
          </p:cNvSpPr>
          <p:nvPr>
            <p:ph type="ftr" sz="quarter" idx="4"/>
          </p:nvPr>
        </p:nvSpPr>
        <p:spPr bwMode="auto">
          <a:xfrm>
            <a:off x="0" y="8842031"/>
            <a:ext cx="3043343" cy="465455"/>
          </a:xfrm>
          <a:prstGeom prst="rect">
            <a:avLst/>
          </a:prstGeom>
          <a:noFill/>
          <a:ln w="9525">
            <a:noFill/>
            <a:miter lim="800000"/>
            <a:headEnd/>
            <a:tailEnd/>
          </a:ln>
          <a:effectLst/>
        </p:spPr>
        <p:txBody>
          <a:bodyPr vert="horz" wrap="square" lIns="93263" tIns="46630" rIns="93263" bIns="4663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125959" name="Rectangle 7"/>
          <p:cNvSpPr>
            <a:spLocks noGrp="1" noChangeArrowheads="1"/>
          </p:cNvSpPr>
          <p:nvPr>
            <p:ph type="sldNum" sz="quarter" idx="5"/>
          </p:nvPr>
        </p:nvSpPr>
        <p:spPr bwMode="auto">
          <a:xfrm>
            <a:off x="3978133" y="8842031"/>
            <a:ext cx="3043343" cy="465455"/>
          </a:xfrm>
          <a:prstGeom prst="rect">
            <a:avLst/>
          </a:prstGeom>
          <a:noFill/>
          <a:ln w="9525">
            <a:noFill/>
            <a:miter lim="800000"/>
            <a:headEnd/>
            <a:tailEnd/>
          </a:ln>
          <a:effectLst/>
        </p:spPr>
        <p:txBody>
          <a:bodyPr vert="horz" wrap="square" lIns="93263" tIns="46630" rIns="93263" bIns="46630" numCol="1" anchor="b" anchorCtr="0" compatLnSpc="1">
            <a:prstTxWarp prst="textNoShape">
              <a:avLst/>
            </a:prstTxWarp>
          </a:bodyPr>
          <a:lstStyle>
            <a:lvl1pPr algn="r">
              <a:defRPr sz="1200" smtClean="0">
                <a:latin typeface="Arial" charset="0"/>
              </a:defRPr>
            </a:lvl1pPr>
          </a:lstStyle>
          <a:p>
            <a:pPr>
              <a:defRPr/>
            </a:pPr>
            <a:fld id="{6C2B205D-311F-449C-BC2F-DB011333AA54}" type="slidenum">
              <a:rPr lang="en-US"/>
              <a:pPr>
                <a:defRPr/>
              </a:pPr>
              <a:t>‹#›</a:t>
            </a:fld>
            <a:endParaRPr lang="en-US" dirty="0"/>
          </a:p>
        </p:txBody>
      </p:sp>
    </p:spTree>
    <p:extLst>
      <p:ext uri="{BB962C8B-B14F-4D97-AF65-F5344CB8AC3E}">
        <p14:creationId xmlns:p14="http://schemas.microsoft.com/office/powerpoint/2010/main" val="33596467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C2B205D-311F-449C-BC2F-DB011333AA54}" type="slidenum">
              <a:rPr lang="en-US" smtClean="0"/>
              <a:pPr>
                <a:defRPr/>
              </a:pPr>
              <a:t>1</a:t>
            </a:fld>
            <a:endParaRPr lang="en-US" dirty="0"/>
          </a:p>
        </p:txBody>
      </p:sp>
    </p:spTree>
    <p:extLst>
      <p:ext uri="{BB962C8B-B14F-4D97-AF65-F5344CB8AC3E}">
        <p14:creationId xmlns:p14="http://schemas.microsoft.com/office/powerpoint/2010/main" val="308303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C2B205D-311F-449C-BC2F-DB011333AA54}" type="slidenum">
              <a:rPr lang="en-US" smtClean="0"/>
              <a:pPr>
                <a:defRPr/>
              </a:pPr>
              <a:t>2</a:t>
            </a:fld>
            <a:endParaRPr lang="en-US" dirty="0"/>
          </a:p>
        </p:txBody>
      </p:sp>
    </p:spTree>
    <p:extLst>
      <p:ext uri="{BB962C8B-B14F-4D97-AF65-F5344CB8AC3E}">
        <p14:creationId xmlns:p14="http://schemas.microsoft.com/office/powerpoint/2010/main" val="723034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E60A-2AF1-3AB8-3D87-495440934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52A1E-C6DB-FDAA-C4E8-774BA92B8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3487C-0C05-6698-5546-FF77014C28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95A603-4593-1C8E-DF2C-851D6BFB24E2}"/>
              </a:ext>
            </a:extLst>
          </p:cNvPr>
          <p:cNvSpPr>
            <a:spLocks noGrp="1"/>
          </p:cNvSpPr>
          <p:nvPr>
            <p:ph type="sldNum" sz="quarter" idx="5"/>
          </p:nvPr>
        </p:nvSpPr>
        <p:spPr/>
        <p:txBody>
          <a:bodyPr/>
          <a:lstStyle/>
          <a:p>
            <a:pPr>
              <a:defRPr/>
            </a:pPr>
            <a:fld id="{6C2B205D-311F-449C-BC2F-DB011333AA54}" type="slidenum">
              <a:rPr lang="en-US" smtClean="0"/>
              <a:pPr>
                <a:defRPr/>
              </a:pPr>
              <a:t>3</a:t>
            </a:fld>
            <a:endParaRPr lang="en-US" dirty="0"/>
          </a:p>
        </p:txBody>
      </p:sp>
    </p:spTree>
    <p:extLst>
      <p:ext uri="{BB962C8B-B14F-4D97-AF65-F5344CB8AC3E}">
        <p14:creationId xmlns:p14="http://schemas.microsoft.com/office/powerpoint/2010/main" val="2890532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A landscape of a valley with a river and mountains in the background&#10;&#10;AI-generated content may be incorrect.">
            <a:extLst>
              <a:ext uri="{FF2B5EF4-FFF2-40B4-BE49-F238E27FC236}">
                <a16:creationId xmlns:a16="http://schemas.microsoft.com/office/drawing/2014/main" id="{7F5FEB7C-DF3C-2CF9-407F-D050AD95A57B}"/>
              </a:ext>
            </a:extLst>
          </p:cNvPr>
          <p:cNvPicPr>
            <a:picLocks noChangeAspect="1"/>
          </p:cNvPicPr>
          <p:nvPr userDrawn="1"/>
        </p:nvPicPr>
        <p:blipFill>
          <a:blip r:embed="rId2">
            <a:extLst>
              <a:ext uri="{28A0092B-C50C-407E-A947-70E740481C1C}">
                <a14:useLocalDpi xmlns:a14="http://schemas.microsoft.com/office/drawing/2010/main" val="0"/>
              </a:ext>
            </a:extLst>
          </a:blip>
          <a:srcRect l="10174" r="17386"/>
          <a:stretch>
            <a:fillRect/>
          </a:stretch>
        </p:blipFill>
        <p:spPr>
          <a:xfrm>
            <a:off x="0" y="-3"/>
            <a:ext cx="9144000" cy="2621665"/>
          </a:xfrm>
          <a:prstGeom prst="rect">
            <a:avLst/>
          </a:prstGeom>
        </p:spPr>
      </p:pic>
      <p:sp>
        <p:nvSpPr>
          <p:cNvPr id="13" name="Right Triangle 12"/>
          <p:cNvSpPr/>
          <p:nvPr userDrawn="1"/>
        </p:nvSpPr>
        <p:spPr>
          <a:xfrm rot="16200000" flipH="1" flipV="1">
            <a:off x="3422590" y="-3422591"/>
            <a:ext cx="2085177" cy="8930357"/>
          </a:xfrm>
          <a:prstGeom prst="rtTriangle">
            <a:avLst/>
          </a:prstGeom>
          <a:solidFill>
            <a:srgbClr val="A52238">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1040335" y="3753095"/>
            <a:ext cx="7304249" cy="535044"/>
          </a:xfrm>
        </p:spPr>
        <p:txBody>
          <a:bodyPr/>
          <a:lstStyle>
            <a:lvl1pPr algn="ctr">
              <a:defRPr sz="2600">
                <a:solidFill>
                  <a:srgbClr val="004B8D"/>
                </a:solidFill>
              </a:defRPr>
            </a:lvl1pPr>
          </a:lstStyle>
          <a:p>
            <a:r>
              <a:rPr lang="en-US"/>
              <a:t>Click to edit Master title style</a:t>
            </a:r>
            <a:endParaRPr lang="en-US" dirty="0"/>
          </a:p>
        </p:txBody>
      </p:sp>
      <p:sp>
        <p:nvSpPr>
          <p:cNvPr id="12" name="Right Triangle 11"/>
          <p:cNvSpPr/>
          <p:nvPr userDrawn="1"/>
        </p:nvSpPr>
        <p:spPr>
          <a:xfrm flipV="1">
            <a:off x="0" y="-1"/>
            <a:ext cx="1914258" cy="5785503"/>
          </a:xfrm>
          <a:prstGeom prst="rtTriangle">
            <a:avLst/>
          </a:prstGeom>
          <a:solidFill>
            <a:srgbClr val="1E376C">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 name="Picture 4" descr="A red and blue logo&#10;&#10;Description automatically generated">
            <a:extLst>
              <a:ext uri="{FF2B5EF4-FFF2-40B4-BE49-F238E27FC236}">
                <a16:creationId xmlns:a16="http://schemas.microsoft.com/office/drawing/2014/main" id="{8FB6B186-47FF-8155-6817-58A412761D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60559" y="2859484"/>
            <a:ext cx="2463800" cy="660400"/>
          </a:xfrm>
          <a:prstGeom prst="rect">
            <a:avLst/>
          </a:prstGeom>
        </p:spPr>
      </p:pic>
      <p:sp>
        <p:nvSpPr>
          <p:cNvPr id="4" name="Content Placeholder 3">
            <a:extLst>
              <a:ext uri="{FF2B5EF4-FFF2-40B4-BE49-F238E27FC236}">
                <a16:creationId xmlns:a16="http://schemas.microsoft.com/office/drawing/2014/main" id="{3713F389-9CAA-9FF8-3E50-FC00B5A95AE0}"/>
              </a:ext>
            </a:extLst>
          </p:cNvPr>
          <p:cNvSpPr>
            <a:spLocks noGrp="1"/>
          </p:cNvSpPr>
          <p:nvPr>
            <p:ph sz="quarter" idx="10"/>
          </p:nvPr>
        </p:nvSpPr>
        <p:spPr>
          <a:xfrm>
            <a:off x="1526190" y="4380350"/>
            <a:ext cx="6332538" cy="815851"/>
          </a:xfrm>
        </p:spPr>
        <p:txBody>
          <a:bodyPr/>
          <a:lstStyle>
            <a:lvl1pPr marL="0" indent="0" algn="ctr">
              <a:buFontTx/>
              <a:buNone/>
              <a:defRPr sz="2000" b="1" i="1">
                <a:solidFill>
                  <a:schemeClr val="tx1">
                    <a:lumMod val="50000"/>
                    <a:lumOff val="50000"/>
                  </a:schemeClr>
                </a:solidFill>
              </a:defRPr>
            </a:lvl1pPr>
            <a:lvl2pPr marL="3175" indent="0" algn="ctr">
              <a:buFontTx/>
              <a:buNone/>
              <a:tabLst/>
              <a:defRPr sz="1800" i="1">
                <a:solidFill>
                  <a:schemeClr val="tx1">
                    <a:lumMod val="50000"/>
                    <a:lumOff val="50000"/>
                  </a:schemeClr>
                </a:solidFill>
              </a:defRPr>
            </a:lvl2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E159B7C9-BF30-B21F-ACDD-922653A47B3C}"/>
              </a:ext>
            </a:extLst>
          </p:cNvPr>
          <p:cNvSpPr>
            <a:spLocks noGrp="1"/>
          </p:cNvSpPr>
          <p:nvPr>
            <p:ph type="body" sz="quarter" idx="11"/>
          </p:nvPr>
        </p:nvSpPr>
        <p:spPr>
          <a:xfrm>
            <a:off x="1526191" y="5342670"/>
            <a:ext cx="6332537" cy="535043"/>
          </a:xfrm>
        </p:spPr>
        <p:txBody>
          <a:bodyPr>
            <a:noAutofit/>
          </a:bodyPr>
          <a:lstStyle>
            <a:lvl1pPr marL="0" indent="0">
              <a:spcBef>
                <a:spcPts val="200"/>
              </a:spcBef>
              <a:buNone/>
              <a:defRPr sz="1600" b="1" i="0">
                <a:solidFill>
                  <a:srgbClr val="7F7F7F"/>
                </a:solidFill>
                <a:latin typeface="Arial" panose="020B0604020202020204" pitchFamily="34" charset="0"/>
                <a:cs typeface="Arial" panose="020B0604020202020204" pitchFamily="34" charset="0"/>
              </a:defRPr>
            </a:lvl1pPr>
            <a:lvl2pPr marL="4763" indent="0">
              <a:spcBef>
                <a:spcPts val="0"/>
              </a:spcBef>
              <a:buNone/>
              <a:tabLst/>
              <a:defRPr sz="1600">
                <a:solidFill>
                  <a:srgbClr val="7F7F7F"/>
                </a:solidFill>
              </a:defRPr>
            </a:lvl2pPr>
            <a:lvl3pPr marL="914400" indent="0">
              <a:buNone/>
              <a:defRPr sz="1600">
                <a:solidFill>
                  <a:srgbClr val="7F7F7F"/>
                </a:solidFill>
              </a:defRPr>
            </a:lvl3pPr>
            <a:lvl4pPr marL="1371600" indent="0">
              <a:buNone/>
              <a:defRPr sz="1600">
                <a:solidFill>
                  <a:srgbClr val="7F7F7F"/>
                </a:solidFill>
              </a:defRPr>
            </a:lvl4pPr>
            <a:lvl5pPr marL="1828800" indent="0">
              <a:buNone/>
              <a:defRPr sz="1600">
                <a:solidFill>
                  <a:srgbClr val="7F7F7F"/>
                </a:solidFill>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1C7452FD-2D3C-CFD5-A6FF-A59CFF4DD4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37598" y="6415904"/>
            <a:ext cx="3109722" cy="148082"/>
          </a:xfrm>
          <a:prstGeom prst="rect">
            <a:avLst/>
          </a:prstGeom>
        </p:spPr>
      </p:pic>
    </p:spTree>
    <p:extLst>
      <p:ext uri="{BB962C8B-B14F-4D97-AF65-F5344CB8AC3E}">
        <p14:creationId xmlns:p14="http://schemas.microsoft.com/office/powerpoint/2010/main" val="12243748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P_Title, Ima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35" y="983848"/>
            <a:ext cx="8671039" cy="5288765"/>
          </a:xfrm>
        </p:spPr>
        <p:txBody>
          <a:bodyPr/>
          <a:lstStyle>
            <a:lvl1pPr>
              <a:spcBef>
                <a:spcPts val="24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783113F-EFBD-B2C5-0DCF-B7EB18E19611}"/>
              </a:ext>
            </a:extLst>
          </p:cNvPr>
          <p:cNvSpPr>
            <a:spLocks noGrp="1"/>
          </p:cNvSpPr>
          <p:nvPr>
            <p:ph type="title"/>
          </p:nvPr>
        </p:nvSpPr>
        <p:spPr>
          <a:xfrm>
            <a:off x="-1" y="0"/>
            <a:ext cx="8901775" cy="746566"/>
          </a:xfrm>
          <a:prstGeom prst="rect">
            <a:avLst/>
          </a:prstGeom>
        </p:spPr>
        <p:txBody>
          <a:bodyPr vert="horz" lIns="182880" tIns="45720" rIns="91440" bIns="45720" rtlCol="0" anchor="ctr" anchorCtr="0">
            <a:noAutofit/>
          </a:bodyPr>
          <a:lstStyle/>
          <a:p>
            <a:r>
              <a:rPr lang="en-US"/>
              <a:t>Click to edit Master title style</a:t>
            </a:r>
            <a:endParaRPr dirty="0"/>
          </a:p>
        </p:txBody>
      </p:sp>
    </p:spTree>
    <p:extLst>
      <p:ext uri="{BB962C8B-B14F-4D97-AF65-F5344CB8AC3E}">
        <p14:creationId xmlns:p14="http://schemas.microsoft.com/office/powerpoint/2010/main" val="22645434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35" y="983848"/>
            <a:ext cx="8677095" cy="5263639"/>
          </a:xfrm>
        </p:spPr>
        <p:txBody>
          <a:bodyPr/>
          <a:lstStyle>
            <a:lvl1pPr>
              <a:spcBef>
                <a:spcPts val="2400"/>
              </a:spcBef>
              <a:defRPr/>
            </a:lvl1pPr>
            <a:lvl2pPr marL="576263" indent="-230188">
              <a:spcBef>
                <a:spcPts val="600"/>
              </a:spcBef>
              <a:buFont typeface="Wingdings" pitchFamily="2" charset="2"/>
              <a:buChar char="§"/>
              <a:tabLst/>
              <a:defRPr/>
            </a:lvl2pPr>
            <a:lvl3pPr marL="917575" indent="-230188">
              <a:spcBef>
                <a:spcPts val="600"/>
              </a:spcBef>
              <a:buFont typeface="Arial" panose="020B0604020202020204" pitchFamily="34" charset="0"/>
              <a:buChar char="•"/>
              <a:tabLst/>
              <a:defRPr sz="1400"/>
            </a:lvl3pPr>
            <a:lvl4pPr marL="1258888" indent="-228600">
              <a:spcBef>
                <a:spcPts val="600"/>
              </a:spcBef>
              <a:tabLst/>
              <a:defRPr sz="1400"/>
            </a:lvl4pPr>
            <a:lvl5pPr marL="1489075" indent="-214313">
              <a:spcBef>
                <a:spcPts val="600"/>
              </a:spcBef>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783113F-EFBD-B2C5-0DCF-B7EB18E19611}"/>
              </a:ext>
            </a:extLst>
          </p:cNvPr>
          <p:cNvSpPr>
            <a:spLocks noGrp="1"/>
          </p:cNvSpPr>
          <p:nvPr>
            <p:ph type="title"/>
          </p:nvPr>
        </p:nvSpPr>
        <p:spPr>
          <a:xfrm>
            <a:off x="0" y="-5713"/>
            <a:ext cx="8907830" cy="746566"/>
          </a:xfrm>
          <a:prstGeom prst="rect">
            <a:avLst/>
          </a:prstGeom>
        </p:spPr>
        <p:txBody>
          <a:bodyPr vert="horz" lIns="182880" tIns="45720" rIns="91440" bIns="45720" rtlCol="0" anchor="ctr" anchorCtr="0">
            <a:noAutofit/>
          </a:bodyPr>
          <a:lstStyle/>
          <a:p>
            <a:r>
              <a:rPr lang="en-US"/>
              <a:t>Click to edit Master title style</a:t>
            </a:r>
            <a:endParaRPr dirty="0"/>
          </a:p>
        </p:txBody>
      </p:sp>
    </p:spTree>
    <p:extLst>
      <p:ext uri="{BB962C8B-B14F-4D97-AF65-F5344CB8AC3E}">
        <p14:creationId xmlns:p14="http://schemas.microsoft.com/office/powerpoint/2010/main" val="27453724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35" y="983848"/>
            <a:ext cx="8675521" cy="5263639"/>
          </a:xfrm>
        </p:spPr>
        <p:txBody>
          <a:bodyPr/>
          <a:lstStyle>
            <a:lvl1pPr marL="0" indent="0">
              <a:spcBef>
                <a:spcPts val="2400"/>
              </a:spcBef>
              <a:buNone/>
              <a:defRPr/>
            </a:lvl1pPr>
            <a:lvl2pPr marL="684213" indent="-227013">
              <a:spcBef>
                <a:spcPts val="600"/>
              </a:spcBef>
              <a:buFont typeface="Arial" panose="020B0604020202020204" pitchFamily="34" charset="0"/>
              <a:buChar char="•"/>
              <a:defRPr/>
            </a:lvl2pPr>
            <a:lvl3pPr marL="1087438" indent="-173038">
              <a:spcBef>
                <a:spcPts val="600"/>
              </a:spcBef>
              <a:buFont typeface="Wingdings" pitchFamily="2" charset="2"/>
              <a:buChar char="§"/>
              <a:defRPr sz="1400"/>
            </a:lvl3pPr>
            <a:lvl4pPr>
              <a:spcBef>
                <a:spcPts val="600"/>
              </a:spcBef>
              <a:defRPr sz="1400"/>
            </a:lvl4pPr>
            <a:lvl5pPr>
              <a:spcBef>
                <a:spcPts val="6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783113F-EFBD-B2C5-0DCF-B7EB18E19611}"/>
              </a:ext>
            </a:extLst>
          </p:cNvPr>
          <p:cNvSpPr>
            <a:spLocks noGrp="1"/>
          </p:cNvSpPr>
          <p:nvPr>
            <p:ph type="title"/>
          </p:nvPr>
        </p:nvSpPr>
        <p:spPr>
          <a:xfrm>
            <a:off x="1" y="-5713"/>
            <a:ext cx="8906256" cy="746566"/>
          </a:xfrm>
          <a:prstGeom prst="rect">
            <a:avLst/>
          </a:prstGeom>
        </p:spPr>
        <p:txBody>
          <a:bodyPr vert="horz" lIns="182880" tIns="45720" rIns="91440" bIns="45720" rtlCol="0" anchor="ctr" anchorCtr="0">
            <a:noAutofit/>
          </a:bodyPr>
          <a:lstStyle/>
          <a:p>
            <a:r>
              <a:rPr lang="en-US"/>
              <a:t>Click to edit Master title style</a:t>
            </a:r>
            <a:endParaRPr dirty="0"/>
          </a:p>
        </p:txBody>
      </p:sp>
    </p:spTree>
    <p:extLst>
      <p:ext uri="{BB962C8B-B14F-4D97-AF65-F5344CB8AC3E}">
        <p14:creationId xmlns:p14="http://schemas.microsoft.com/office/powerpoint/2010/main" val="3280320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b_Title and Content">
    <p:bg>
      <p:bgPr>
        <a:gradFill>
          <a:gsLst>
            <a:gs pos="0">
              <a:srgbClr val="FCD99D">
                <a:lumMod val="36000"/>
                <a:lumOff val="64000"/>
              </a:srgbClr>
            </a:gs>
            <a:gs pos="44000">
              <a:srgbClr val="FDEADA"/>
            </a:gs>
            <a:gs pos="100000">
              <a:srgbClr val="95B3D7"/>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35" y="983848"/>
            <a:ext cx="8675522" cy="5288765"/>
          </a:xfrm>
        </p:spPr>
        <p:txBody>
          <a:bodyPr/>
          <a:lstStyle>
            <a:lvl1pPr>
              <a:spcBef>
                <a:spcPts val="2400"/>
              </a:spcBef>
              <a:defRPr/>
            </a:lvl1pPr>
            <a:lvl2pPr marL="576263" indent="-230188">
              <a:spcBef>
                <a:spcPts val="600"/>
              </a:spcBef>
              <a:tabLst/>
              <a:defRPr/>
            </a:lvl2pPr>
            <a:lvl3pPr marL="917575" indent="-230188">
              <a:spcBef>
                <a:spcPts val="600"/>
              </a:spcBef>
              <a:tabLst/>
              <a:defRPr/>
            </a:lvl3pPr>
            <a:lvl4pPr marL="1258888" indent="-228600">
              <a:spcBef>
                <a:spcPts val="600"/>
              </a:spcBef>
              <a:tabLst/>
              <a:defRPr/>
            </a:lvl4pPr>
            <a:lvl5pPr marL="1601788" indent="-230188">
              <a:spcBef>
                <a:spcPts val="600"/>
              </a:spcBef>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783113F-EFBD-B2C5-0DCF-B7EB18E19611}"/>
              </a:ext>
            </a:extLst>
          </p:cNvPr>
          <p:cNvSpPr>
            <a:spLocks noGrp="1"/>
          </p:cNvSpPr>
          <p:nvPr>
            <p:ph type="title"/>
          </p:nvPr>
        </p:nvSpPr>
        <p:spPr>
          <a:xfrm>
            <a:off x="1" y="-5713"/>
            <a:ext cx="8906256" cy="746566"/>
          </a:xfrm>
          <a:prstGeom prst="rect">
            <a:avLst/>
          </a:prstGeom>
        </p:spPr>
        <p:txBody>
          <a:bodyPr vert="horz" lIns="182880" tIns="45720" rIns="91440" bIns="45720" rtlCol="0" anchor="ctr" anchorCtr="0">
            <a:noAutofit/>
          </a:bodyPr>
          <a:lstStyle/>
          <a:p>
            <a:r>
              <a:rPr lang="en-US"/>
              <a:t>Click to edit Master title style</a:t>
            </a:r>
            <a:endParaRPr dirty="0"/>
          </a:p>
        </p:txBody>
      </p:sp>
    </p:spTree>
    <p:extLst>
      <p:ext uri="{BB962C8B-B14F-4D97-AF65-F5344CB8AC3E}">
        <p14:creationId xmlns:p14="http://schemas.microsoft.com/office/powerpoint/2010/main" val="14441053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_Title and Content">
    <p:bg>
      <p:bgPr>
        <a:gradFill>
          <a:gsLst>
            <a:gs pos="0">
              <a:srgbClr val="FCD99D">
                <a:lumMod val="36000"/>
                <a:lumOff val="64000"/>
              </a:srgbClr>
            </a:gs>
            <a:gs pos="44000">
              <a:srgbClr val="FDEADA"/>
            </a:gs>
            <a:gs pos="100000">
              <a:srgbClr val="95B3D7"/>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735" y="983848"/>
            <a:ext cx="8675521" cy="5263639"/>
          </a:xfrm>
        </p:spPr>
        <p:txBody>
          <a:bodyPr/>
          <a:lstStyle>
            <a:lvl1pPr marL="0" indent="0">
              <a:spcBef>
                <a:spcPts val="2400"/>
              </a:spcBef>
              <a:buNone/>
              <a:defRPr/>
            </a:lvl1pPr>
            <a:lvl2pPr marL="684213" indent="-227013">
              <a:spcBef>
                <a:spcPts val="600"/>
              </a:spcBef>
              <a:buFont typeface="Arial" panose="020B0604020202020204" pitchFamily="34" charset="0"/>
              <a:buChar char="•"/>
              <a:defRPr/>
            </a:lvl2pPr>
            <a:lvl3pPr marL="1030288" indent="-230188">
              <a:spcBef>
                <a:spcPts val="600"/>
              </a:spcBef>
              <a:buFont typeface="Wingdings" pitchFamily="2" charset="2"/>
              <a:buChar char="§"/>
              <a:tabLst/>
              <a:defRPr sz="1400"/>
            </a:lvl3pPr>
            <a:lvl4pPr marL="1371600" indent="-223838">
              <a:spcBef>
                <a:spcPts val="600"/>
              </a:spcBef>
              <a:tabLst/>
              <a:defRPr sz="1400"/>
            </a:lvl4pPr>
            <a:lvl5pPr marL="1719263" indent="-230188">
              <a:spcBef>
                <a:spcPts val="600"/>
              </a:spcBef>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a:extLst>
              <a:ext uri="{FF2B5EF4-FFF2-40B4-BE49-F238E27FC236}">
                <a16:creationId xmlns:a16="http://schemas.microsoft.com/office/drawing/2014/main" id="{8783113F-EFBD-B2C5-0DCF-B7EB18E19611}"/>
              </a:ext>
            </a:extLst>
          </p:cNvPr>
          <p:cNvSpPr>
            <a:spLocks noGrp="1"/>
          </p:cNvSpPr>
          <p:nvPr>
            <p:ph type="title"/>
          </p:nvPr>
        </p:nvSpPr>
        <p:spPr>
          <a:xfrm>
            <a:off x="1" y="-5713"/>
            <a:ext cx="8906256" cy="746566"/>
          </a:xfrm>
          <a:prstGeom prst="rect">
            <a:avLst/>
          </a:prstGeom>
        </p:spPr>
        <p:txBody>
          <a:bodyPr vert="horz" lIns="182880" tIns="45720" rIns="91440" bIns="45720" rtlCol="0" anchor="ctr" anchorCtr="0">
            <a:noAutofit/>
          </a:bodyPr>
          <a:lstStyle/>
          <a:p>
            <a:r>
              <a:rPr lang="en-US"/>
              <a:t>Click to edit Master title style</a:t>
            </a:r>
            <a:endParaRPr dirty="0"/>
          </a:p>
        </p:txBody>
      </p:sp>
    </p:spTree>
    <p:extLst>
      <p:ext uri="{BB962C8B-B14F-4D97-AF65-F5344CB8AC3E}">
        <p14:creationId xmlns:p14="http://schemas.microsoft.com/office/powerpoint/2010/main" val="39881962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3b_Two Content">
    <p:bg>
      <p:bgPr>
        <a:gradFill>
          <a:gsLst>
            <a:gs pos="0">
              <a:srgbClr val="FCD99D">
                <a:lumMod val="36000"/>
                <a:lumOff val="64000"/>
              </a:srgbClr>
            </a:gs>
            <a:gs pos="44000">
              <a:srgbClr val="FDEADA"/>
            </a:gs>
            <a:gs pos="100000">
              <a:srgbClr val="95B3D7"/>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13"/>
            <a:ext cx="8906256" cy="74656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022" y="846035"/>
            <a:ext cx="4038600" cy="5418032"/>
          </a:xfrm>
        </p:spPr>
        <p:txBody>
          <a:bodyPr/>
          <a:lstStyle>
            <a:lvl1pPr>
              <a:spcBef>
                <a:spcPts val="2400"/>
              </a:spcBef>
              <a:defRPr sz="2000"/>
            </a:lvl1pPr>
            <a:lvl2pPr>
              <a:spcBef>
                <a:spcPts val="600"/>
              </a:spcBef>
              <a:defRPr sz="1600"/>
            </a:lvl2pPr>
            <a:lvl3pPr marL="1030288" indent="-230188">
              <a:spcBef>
                <a:spcPts val="600"/>
              </a:spcBef>
              <a:tabLst/>
              <a:defRPr sz="1600"/>
            </a:lvl3pPr>
            <a:lvl4pPr marL="1371600" indent="-223838">
              <a:spcBef>
                <a:spcPts val="600"/>
              </a:spcBef>
              <a:tabLst/>
              <a:defRPr sz="1600"/>
            </a:lvl4pPr>
            <a:lvl5pPr marL="1719263" indent="-230188">
              <a:spcBef>
                <a:spcPts val="600"/>
              </a:spcBef>
              <a:tabLs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4766" y="837489"/>
            <a:ext cx="4105895" cy="5418032"/>
          </a:xfrm>
        </p:spPr>
        <p:txBody>
          <a:bodyPr/>
          <a:lstStyle>
            <a:lvl1pPr>
              <a:spcBef>
                <a:spcPts val="2400"/>
              </a:spcBef>
              <a:defRPr sz="2000"/>
            </a:lvl1pPr>
            <a:lvl2pPr marL="576263" indent="-230188">
              <a:spcBef>
                <a:spcPts val="600"/>
              </a:spcBef>
              <a:tabLst/>
              <a:defRPr sz="1600"/>
            </a:lvl2pPr>
            <a:lvl3pPr marL="917575" indent="-230188">
              <a:spcBef>
                <a:spcPts val="600"/>
              </a:spcBef>
              <a:tabLst/>
              <a:defRPr sz="1600"/>
            </a:lvl3pPr>
            <a:lvl4pPr marL="1258888" indent="-228600">
              <a:spcBef>
                <a:spcPts val="600"/>
              </a:spcBef>
              <a:tabLst/>
              <a:defRPr sz="1600"/>
            </a:lvl4pPr>
            <a:lvl5pPr marL="1601788" indent="-230188">
              <a:spcBef>
                <a:spcPts val="600"/>
              </a:spcBef>
              <a:tabLst/>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2394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4b_Two Content">
    <p:bg>
      <p:bgPr>
        <a:gradFill>
          <a:gsLst>
            <a:gs pos="0">
              <a:srgbClr val="FCD99D">
                <a:lumMod val="36000"/>
                <a:lumOff val="64000"/>
              </a:srgbClr>
            </a:gs>
            <a:gs pos="44000">
              <a:srgbClr val="FDEADA"/>
            </a:gs>
            <a:gs pos="100000">
              <a:srgbClr val="95B3D7"/>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13"/>
            <a:ext cx="8906256" cy="74656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59301" y="846035"/>
            <a:ext cx="4038600" cy="5418032"/>
          </a:xfrm>
        </p:spPr>
        <p:txBody>
          <a:bodyPr/>
          <a:lstStyle>
            <a:lvl1pPr marL="0" indent="0">
              <a:spcBef>
                <a:spcPts val="2400"/>
              </a:spcBef>
              <a:buNone/>
              <a:defRPr sz="2000"/>
            </a:lvl1pPr>
            <a:lvl2pPr marL="571500" indent="-228600">
              <a:spcBef>
                <a:spcPts val="600"/>
              </a:spcBef>
              <a:tabLst/>
              <a:defRPr sz="1600"/>
            </a:lvl2pPr>
            <a:lvl3pPr marL="917575" indent="-214313">
              <a:spcBef>
                <a:spcPts val="600"/>
              </a:spcBef>
              <a:tabLst/>
              <a:defRPr sz="1400"/>
            </a:lvl3pPr>
            <a:lvl4pPr marL="1258888" indent="-219075">
              <a:spcBef>
                <a:spcPts val="600"/>
              </a:spcBef>
              <a:tabLst/>
              <a:defRPr sz="1400"/>
            </a:lvl4pPr>
            <a:lvl5pPr marL="1543050" indent="-215900">
              <a:spcBef>
                <a:spcPts val="600"/>
              </a:spcBef>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5046" y="837489"/>
            <a:ext cx="4038600" cy="5418032"/>
          </a:xfrm>
        </p:spPr>
        <p:txBody>
          <a:bodyPr/>
          <a:lstStyle>
            <a:lvl1pPr marL="0" indent="0">
              <a:spcBef>
                <a:spcPts val="2400"/>
              </a:spcBef>
              <a:buNone/>
              <a:defRPr sz="2000"/>
            </a:lvl1pPr>
            <a:lvl2pPr marL="571500" indent="-228600">
              <a:spcBef>
                <a:spcPts val="600"/>
              </a:spcBef>
              <a:tabLst/>
              <a:defRPr sz="1600"/>
            </a:lvl2pPr>
            <a:lvl3pPr marL="858838" indent="-214313">
              <a:spcBef>
                <a:spcPts val="600"/>
              </a:spcBef>
              <a:tabLst/>
              <a:defRPr sz="1400"/>
            </a:lvl3pPr>
            <a:lvl4pPr marL="1147763" indent="-220663">
              <a:spcBef>
                <a:spcPts val="600"/>
              </a:spcBef>
              <a:tabLst/>
              <a:defRPr sz="1400"/>
            </a:lvl4pPr>
            <a:lvl5pPr marL="1371600" indent="-223838">
              <a:spcBef>
                <a:spcPts val="600"/>
              </a:spcBef>
              <a:tabLs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66793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End Slide">
    <p:spTree>
      <p:nvGrpSpPr>
        <p:cNvPr id="1" name=""/>
        <p:cNvGrpSpPr/>
        <p:nvPr/>
      </p:nvGrpSpPr>
      <p:grpSpPr>
        <a:xfrm>
          <a:off x="0" y="0"/>
          <a:ext cx="0" cy="0"/>
          <a:chOff x="0" y="0"/>
          <a:chExt cx="0" cy="0"/>
        </a:xfrm>
      </p:grpSpPr>
      <p:pic>
        <p:nvPicPr>
          <p:cNvPr id="3" name="Picture 2" descr="A red and blue logo&#10;&#10;Description automatically generated">
            <a:extLst>
              <a:ext uri="{FF2B5EF4-FFF2-40B4-BE49-F238E27FC236}">
                <a16:creationId xmlns:a16="http://schemas.microsoft.com/office/drawing/2014/main" id="{CEE7AA00-1B41-1E8F-9913-485BE04E4B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7521" y="2905119"/>
            <a:ext cx="3908957" cy="1047762"/>
          </a:xfrm>
          <a:prstGeom prst="rect">
            <a:avLst/>
          </a:prstGeom>
        </p:spPr>
      </p:pic>
    </p:spTree>
    <p:extLst>
      <p:ext uri="{BB962C8B-B14F-4D97-AF65-F5344CB8AC3E}">
        <p14:creationId xmlns:p14="http://schemas.microsoft.com/office/powerpoint/2010/main" val="3606494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5ADDF191-C05D-1C12-594E-9BB6CF7F2C36}"/>
              </a:ext>
            </a:extLst>
          </p:cNvPr>
          <p:cNvSpPr/>
          <p:nvPr userDrawn="1"/>
        </p:nvSpPr>
        <p:spPr>
          <a:xfrm flipH="1">
            <a:off x="7941539" y="6472743"/>
            <a:ext cx="1199124" cy="398581"/>
          </a:xfrm>
          <a:prstGeom prst="round1Rect">
            <a:avLst>
              <a:gd name="adj" fmla="val 23262"/>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Round Single Corner Rectangle 3">
            <a:extLst>
              <a:ext uri="{FF2B5EF4-FFF2-40B4-BE49-F238E27FC236}">
                <a16:creationId xmlns:a16="http://schemas.microsoft.com/office/drawing/2014/main" id="{B821BA9D-D6D6-AE9F-C310-FE2EDA5A40DC}"/>
              </a:ext>
            </a:extLst>
          </p:cNvPr>
          <p:cNvSpPr/>
          <p:nvPr userDrawn="1"/>
        </p:nvSpPr>
        <p:spPr>
          <a:xfrm>
            <a:off x="0" y="6472743"/>
            <a:ext cx="1199124" cy="398581"/>
          </a:xfrm>
          <a:prstGeom prst="round1Rect">
            <a:avLst>
              <a:gd name="adj" fmla="val 23262"/>
            </a:avLst>
          </a:prstGeom>
          <a:solidFill>
            <a:schemeClr val="bg1"/>
          </a:solidFill>
          <a:ln w="63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Round Same Side Corner Rectangle 2">
            <a:extLst>
              <a:ext uri="{FF2B5EF4-FFF2-40B4-BE49-F238E27FC236}">
                <a16:creationId xmlns:a16="http://schemas.microsoft.com/office/drawing/2014/main" id="{7BE55B55-B082-CF00-BD06-2C92B6C2BADF}"/>
              </a:ext>
            </a:extLst>
          </p:cNvPr>
          <p:cNvSpPr/>
          <p:nvPr userDrawn="1"/>
        </p:nvSpPr>
        <p:spPr>
          <a:xfrm>
            <a:off x="2727815" y="6476266"/>
            <a:ext cx="3685032" cy="398581"/>
          </a:xfrm>
          <a:prstGeom prst="round2SameRect">
            <a:avLst/>
          </a:prstGeom>
          <a:gradFill>
            <a:gsLst>
              <a:gs pos="100000">
                <a:srgbClr val="004B8D"/>
              </a:gs>
              <a:gs pos="0">
                <a:srgbClr val="00669C"/>
              </a:gs>
            </a:gsLst>
            <a:lin ang="2700000" scaled="0"/>
          </a:grad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endParaRPr lang="en-US"/>
          </a:p>
        </p:txBody>
      </p:sp>
      <p:sp>
        <p:nvSpPr>
          <p:cNvPr id="19" name="Round Single Corner Rectangle 18">
            <a:extLst>
              <a:ext uri="{FF2B5EF4-FFF2-40B4-BE49-F238E27FC236}">
                <a16:creationId xmlns:a16="http://schemas.microsoft.com/office/drawing/2014/main" id="{A8C3F46B-C027-A3C2-DF03-50B3B49935AB}"/>
              </a:ext>
            </a:extLst>
          </p:cNvPr>
          <p:cNvSpPr/>
          <p:nvPr userDrawn="1"/>
        </p:nvSpPr>
        <p:spPr>
          <a:xfrm flipV="1">
            <a:off x="-1" y="-2"/>
            <a:ext cx="9140663" cy="746567"/>
          </a:xfrm>
          <a:prstGeom prst="round1Rect">
            <a:avLst>
              <a:gd name="adj" fmla="val 18217"/>
            </a:avLst>
          </a:prstGeom>
          <a:gradFill>
            <a:gsLst>
              <a:gs pos="0">
                <a:srgbClr val="004B8D"/>
              </a:gs>
              <a:gs pos="100000">
                <a:srgbClr val="00669C"/>
              </a:gs>
            </a:gsLst>
            <a:lin ang="2700000" scaled="0"/>
          </a:gra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7" name="Rectangle 3"/>
          <p:cNvSpPr>
            <a:spLocks noGrp="1" noChangeArrowheads="1"/>
          </p:cNvSpPr>
          <p:nvPr>
            <p:ph type="body" idx="1"/>
          </p:nvPr>
        </p:nvSpPr>
        <p:spPr bwMode="auto">
          <a:xfrm>
            <a:off x="317759" y="868510"/>
            <a:ext cx="8389034" cy="4524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
          <p:cNvSpPr>
            <a:spLocks noGrp="1"/>
          </p:cNvSpPr>
          <p:nvPr>
            <p:ph type="title"/>
          </p:nvPr>
        </p:nvSpPr>
        <p:spPr>
          <a:xfrm>
            <a:off x="0" y="-5713"/>
            <a:ext cx="8730005" cy="746566"/>
          </a:xfrm>
          <a:prstGeom prst="rect">
            <a:avLst/>
          </a:prstGeom>
        </p:spPr>
        <p:txBody>
          <a:bodyPr vert="horz" lIns="182880" tIns="45720" rIns="91440" bIns="45720" rtlCol="0" anchor="ctr" anchorCtr="0">
            <a:noAutofit/>
          </a:bodyPr>
          <a:lstStyle/>
          <a:p>
            <a:r>
              <a:rPr lang="en-US"/>
              <a:t>Click to edit Master title style</a:t>
            </a:r>
            <a:endParaRPr dirty="0"/>
          </a:p>
        </p:txBody>
      </p:sp>
      <p:sp>
        <p:nvSpPr>
          <p:cNvPr id="12" name="Slide Number Placeholder 5"/>
          <p:cNvSpPr txBox="1">
            <a:spLocks/>
          </p:cNvSpPr>
          <p:nvPr userDrawn="1"/>
        </p:nvSpPr>
        <p:spPr>
          <a:xfrm>
            <a:off x="8393463" y="6464566"/>
            <a:ext cx="295276" cy="398581"/>
          </a:xfrm>
          <a:prstGeom prst="rect">
            <a:avLst/>
          </a:prstGeom>
        </p:spPr>
        <p:txBody>
          <a:bodyPr vert="horz" lIns="0" tIns="0" rIns="0" bIns="0" rtlCol="0" anchor="ctr"/>
          <a:lstStyle>
            <a:defPPr>
              <a:defRPr lang="en-US"/>
            </a:defPPr>
            <a:lvl1pPr algn="l" rtl="0" fontAlgn="base">
              <a:spcBef>
                <a:spcPct val="0"/>
              </a:spcBef>
              <a:spcAft>
                <a:spcPct val="0"/>
              </a:spcAft>
              <a:defRPr sz="1050" kern="1200">
                <a:solidFill>
                  <a:schemeClr val="bg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pPr algn="ctr"/>
            <a:fld id="{162F1D00-BD13-4404-86B0-79703945A0A7}" type="slidenum">
              <a:rPr lang="en-US" b="1" smtClean="0">
                <a:solidFill>
                  <a:srgbClr val="004B8D"/>
                </a:solidFill>
                <a:latin typeface="Arial" panose="020B0604020202020204" pitchFamily="34" charset="0"/>
                <a:cs typeface="Arial" panose="020B0604020202020204" pitchFamily="34" charset="0"/>
              </a:rPr>
              <a:pPr algn="ctr"/>
              <a:t>‹#›</a:t>
            </a:fld>
            <a:endParaRPr lang="en-US" b="1" dirty="0">
              <a:solidFill>
                <a:srgbClr val="004B8D"/>
              </a:solidFill>
              <a:latin typeface="Arial" panose="020B0604020202020204" pitchFamily="34" charset="0"/>
              <a:cs typeface="Arial" panose="020B0604020202020204" pitchFamily="34" charset="0"/>
            </a:endParaRPr>
          </a:p>
        </p:txBody>
      </p:sp>
      <p:pic>
        <p:nvPicPr>
          <p:cNvPr id="2" name="Picture 1" descr="A red and blue logo&#10;&#10;Description automatically generated">
            <a:extLst>
              <a:ext uri="{FF2B5EF4-FFF2-40B4-BE49-F238E27FC236}">
                <a16:creationId xmlns:a16="http://schemas.microsoft.com/office/drawing/2014/main" id="{A8C49D1F-9C5C-8BC6-4619-892F28CCBD4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426" y="6532339"/>
            <a:ext cx="1014314" cy="271878"/>
          </a:xfrm>
          <a:prstGeom prst="rect">
            <a:avLst/>
          </a:prstGeom>
        </p:spPr>
      </p:pic>
      <p:pic>
        <p:nvPicPr>
          <p:cNvPr id="7" name="Picture 6">
            <a:extLst>
              <a:ext uri="{FF2B5EF4-FFF2-40B4-BE49-F238E27FC236}">
                <a16:creationId xmlns:a16="http://schemas.microsoft.com/office/drawing/2014/main" id="{B83CA114-793B-1D12-5E82-A5AA718CF5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15470" y="6620213"/>
            <a:ext cx="3109722" cy="148082"/>
          </a:xfrm>
          <a:prstGeom prst="rect">
            <a:avLst/>
          </a:prstGeom>
        </p:spPr>
      </p:pic>
    </p:spTree>
    <p:extLst>
      <p:ext uri="{BB962C8B-B14F-4D97-AF65-F5344CB8AC3E}">
        <p14:creationId xmlns:p14="http://schemas.microsoft.com/office/powerpoint/2010/main" val="2866345857"/>
      </p:ext>
    </p:extLst>
  </p:cSld>
  <p:clrMap bg1="lt1" tx1="dk1" bg2="lt2" tx2="dk2" accent1="accent1" accent2="accent2" accent3="accent3" accent4="accent4" accent5="accent5" accent6="accent6" hlink="hlink" folHlink="folHlink"/>
  <p:sldLayoutIdLst>
    <p:sldLayoutId id="2147483689" r:id="rId1"/>
    <p:sldLayoutId id="2147483684" r:id="rId2"/>
    <p:sldLayoutId id="2147483693" r:id="rId3"/>
    <p:sldLayoutId id="2147483687" r:id="rId4"/>
    <p:sldLayoutId id="2147483686" r:id="rId5"/>
    <p:sldLayoutId id="2147483690" r:id="rId6"/>
    <p:sldLayoutId id="2147483691" r:id="rId7"/>
    <p:sldLayoutId id="2147483692" r:id="rId8"/>
    <p:sldLayoutId id="2147483695" r:id="rId9"/>
  </p:sldLayoutIdLst>
  <mc:AlternateContent xmlns:mc="http://schemas.openxmlformats.org/markup-compatibility/2006" xmlns:p14="http://schemas.microsoft.com/office/powerpoint/2010/main">
    <mc:Choice Requires="p14">
      <p:transition p14:dur="250"/>
    </mc:Choice>
    <mc:Fallback xmlns="">
      <p:transition/>
    </mc:Fallback>
  </mc:AlternateContent>
  <p:hf hdr="0" dt="0"/>
  <p:txStyles>
    <p:title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p:titleStyle>
    <p:body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A26419-73D7-BBFC-9964-B5A42927D058}"/>
              </a:ext>
            </a:extLst>
          </p:cNvPr>
          <p:cNvSpPr>
            <a:spLocks noGrp="1"/>
          </p:cNvSpPr>
          <p:nvPr>
            <p:ph type="title"/>
          </p:nvPr>
        </p:nvSpPr>
        <p:spPr>
          <a:xfrm>
            <a:off x="1040334" y="3890393"/>
            <a:ext cx="7304249" cy="535044"/>
          </a:xfrm>
        </p:spPr>
        <p:txBody>
          <a:bodyPr/>
          <a:lstStyle/>
          <a:p>
            <a:r>
              <a:rPr lang="en-US" dirty="0"/>
              <a:t>Individual Permit</a:t>
            </a:r>
            <a:br>
              <a:rPr lang="en-US" dirty="0"/>
            </a:br>
            <a:r>
              <a:rPr lang="en-US" dirty="0"/>
              <a:t>Corrective Actions Update</a:t>
            </a:r>
          </a:p>
        </p:txBody>
      </p:sp>
      <p:sp>
        <p:nvSpPr>
          <p:cNvPr id="4" name="Content Placeholder 3">
            <a:extLst>
              <a:ext uri="{FF2B5EF4-FFF2-40B4-BE49-F238E27FC236}">
                <a16:creationId xmlns:a16="http://schemas.microsoft.com/office/drawing/2014/main" id="{B73DD97D-2BD1-4D4E-88EE-7FF20ACAC101}"/>
              </a:ext>
            </a:extLst>
          </p:cNvPr>
          <p:cNvSpPr>
            <a:spLocks noGrp="1"/>
          </p:cNvSpPr>
          <p:nvPr>
            <p:ph sz="quarter" idx="10"/>
          </p:nvPr>
        </p:nvSpPr>
        <p:spPr>
          <a:xfrm>
            <a:off x="1444479" y="4718280"/>
            <a:ext cx="6332538" cy="535043"/>
          </a:xfrm>
        </p:spPr>
        <p:txBody>
          <a:bodyPr>
            <a:normAutofit/>
          </a:bodyPr>
          <a:lstStyle/>
          <a:p>
            <a:pPr lvl="1"/>
            <a:r>
              <a:rPr lang="en-US" dirty="0"/>
              <a:t>March 4, 2026</a:t>
            </a:r>
          </a:p>
        </p:txBody>
      </p:sp>
      <p:sp>
        <p:nvSpPr>
          <p:cNvPr id="6" name="Text Placeholder 5">
            <a:extLst>
              <a:ext uri="{FF2B5EF4-FFF2-40B4-BE49-F238E27FC236}">
                <a16:creationId xmlns:a16="http://schemas.microsoft.com/office/drawing/2014/main" id="{B5BDC05A-736C-B6C8-C3E0-8B56FE96A569}"/>
              </a:ext>
            </a:extLst>
          </p:cNvPr>
          <p:cNvSpPr>
            <a:spLocks noGrp="1"/>
          </p:cNvSpPr>
          <p:nvPr>
            <p:ph type="body" sz="quarter" idx="11"/>
          </p:nvPr>
        </p:nvSpPr>
        <p:spPr/>
        <p:txBody>
          <a:bodyPr/>
          <a:lstStyle/>
          <a:p>
            <a:r>
              <a:rPr lang="en-US" dirty="0"/>
              <a:t>Grayson Vogel</a:t>
            </a:r>
          </a:p>
          <a:p>
            <a:pPr lvl="1"/>
            <a:r>
              <a:rPr lang="en-US" dirty="0"/>
              <a:t>Water Programs Deputy Director</a:t>
            </a:r>
          </a:p>
        </p:txBody>
      </p:sp>
      <p:sp>
        <p:nvSpPr>
          <p:cNvPr id="3" name="Title 5">
            <a:extLst>
              <a:ext uri="{FF2B5EF4-FFF2-40B4-BE49-F238E27FC236}">
                <a16:creationId xmlns:a16="http://schemas.microsoft.com/office/drawing/2014/main" id="{E46BE8B2-7870-05B1-38A6-5BB69073AA08}"/>
              </a:ext>
            </a:extLst>
          </p:cNvPr>
          <p:cNvSpPr txBox="1">
            <a:spLocks/>
          </p:cNvSpPr>
          <p:nvPr/>
        </p:nvSpPr>
        <p:spPr>
          <a:xfrm>
            <a:off x="2323070" y="5361614"/>
            <a:ext cx="5453947" cy="1343986"/>
          </a:xfrm>
          <a:prstGeom prst="rect">
            <a:avLst/>
          </a:prstGeom>
        </p:spPr>
        <p:txBody>
          <a:bodyPr vert="horz" lIns="91440" tIns="45720" rIns="91440" bIns="45720" rtlCol="0" anchor="t" anchorCtr="0">
            <a:noAutofit/>
          </a:bodyPr>
          <a:lstStyle>
            <a:lvl1pPr algn="ctr" rtl="0" eaLnBrk="0" fontAlgn="base" hangingPunct="0">
              <a:spcBef>
                <a:spcPct val="0"/>
              </a:spcBef>
              <a:spcAft>
                <a:spcPct val="0"/>
              </a:spcAft>
              <a:defRPr sz="2600" b="1">
                <a:solidFill>
                  <a:srgbClr val="004B8D"/>
                </a:solidFill>
                <a:latin typeface="Arial" pitchFamily="34" charset="0"/>
                <a:ea typeface="+mj-ea"/>
                <a:cs typeface="Arial" pitchFamily="34" charset="0"/>
              </a:defRPr>
            </a:lvl1pPr>
            <a:lvl2pPr algn="l" rtl="0" eaLnBrk="0" fontAlgn="base" hangingPunct="0">
              <a:spcBef>
                <a:spcPct val="0"/>
              </a:spcBef>
              <a:spcAft>
                <a:spcPct val="0"/>
              </a:spcAft>
              <a:defRPr sz="2600">
                <a:solidFill>
                  <a:schemeClr val="tx1"/>
                </a:solidFill>
                <a:latin typeface="Tahoma" charset="0"/>
                <a:cs typeface="Arial" charset="0"/>
              </a:defRPr>
            </a:lvl2pPr>
            <a:lvl3pPr algn="l" rtl="0" eaLnBrk="0" fontAlgn="base" hangingPunct="0">
              <a:spcBef>
                <a:spcPct val="0"/>
              </a:spcBef>
              <a:spcAft>
                <a:spcPct val="0"/>
              </a:spcAft>
              <a:defRPr sz="2600">
                <a:solidFill>
                  <a:schemeClr val="tx1"/>
                </a:solidFill>
                <a:latin typeface="Tahoma" charset="0"/>
                <a:cs typeface="Arial" charset="0"/>
              </a:defRPr>
            </a:lvl3pPr>
            <a:lvl4pPr algn="l" rtl="0" eaLnBrk="0" fontAlgn="base" hangingPunct="0">
              <a:spcBef>
                <a:spcPct val="0"/>
              </a:spcBef>
              <a:spcAft>
                <a:spcPct val="0"/>
              </a:spcAft>
              <a:defRPr sz="2600">
                <a:solidFill>
                  <a:schemeClr val="tx1"/>
                </a:solidFill>
                <a:latin typeface="Tahoma" charset="0"/>
                <a:cs typeface="Arial" charset="0"/>
              </a:defRPr>
            </a:lvl4pPr>
            <a:lvl5pPr algn="l" rtl="0" eaLnBrk="0" fontAlgn="base" hangingPunct="0">
              <a:spcBef>
                <a:spcPct val="0"/>
              </a:spcBef>
              <a:spcAft>
                <a:spcPct val="0"/>
              </a:spcAft>
              <a:defRPr sz="2600">
                <a:solidFill>
                  <a:schemeClr val="tx1"/>
                </a:solidFill>
                <a:latin typeface="Tahoma" charset="0"/>
                <a:cs typeface="Arial" charset="0"/>
              </a:defRPr>
            </a:lvl5pPr>
            <a:lvl6pPr marL="457200" algn="l" rtl="0" fontAlgn="base">
              <a:spcBef>
                <a:spcPct val="0"/>
              </a:spcBef>
              <a:spcAft>
                <a:spcPct val="0"/>
              </a:spcAft>
              <a:defRPr sz="2600">
                <a:solidFill>
                  <a:schemeClr val="tx1"/>
                </a:solidFill>
                <a:latin typeface="Tahoma" charset="0"/>
                <a:cs typeface="Arial" charset="0"/>
              </a:defRPr>
            </a:lvl6pPr>
            <a:lvl7pPr marL="914400" algn="l" rtl="0" fontAlgn="base">
              <a:spcBef>
                <a:spcPct val="0"/>
              </a:spcBef>
              <a:spcAft>
                <a:spcPct val="0"/>
              </a:spcAft>
              <a:defRPr sz="2600">
                <a:solidFill>
                  <a:schemeClr val="tx1"/>
                </a:solidFill>
                <a:latin typeface="Tahoma" charset="0"/>
                <a:cs typeface="Arial" charset="0"/>
              </a:defRPr>
            </a:lvl7pPr>
            <a:lvl8pPr marL="1371600" algn="l" rtl="0" fontAlgn="base">
              <a:spcBef>
                <a:spcPct val="0"/>
              </a:spcBef>
              <a:spcAft>
                <a:spcPct val="0"/>
              </a:spcAft>
              <a:defRPr sz="2600">
                <a:solidFill>
                  <a:schemeClr val="tx1"/>
                </a:solidFill>
                <a:latin typeface="Tahoma" charset="0"/>
                <a:cs typeface="Arial" charset="0"/>
              </a:defRPr>
            </a:lvl8pPr>
            <a:lvl9pPr marL="1828800" algn="l" rtl="0" fontAlgn="base">
              <a:spcBef>
                <a:spcPct val="0"/>
              </a:spcBef>
              <a:spcAft>
                <a:spcPct val="0"/>
              </a:spcAft>
              <a:defRPr sz="2600">
                <a:solidFill>
                  <a:schemeClr val="tx1"/>
                </a:solidFill>
                <a:latin typeface="Tahoma" charset="0"/>
                <a:cs typeface="Arial" charset="0"/>
              </a:defRPr>
            </a:lvl9pPr>
          </a:lstStyle>
          <a:p>
            <a:endParaRPr lang="en-US" sz="7200" b="0" kern="0" dirty="0">
              <a:solidFill>
                <a:srgbClr val="FF0000"/>
              </a:solidFill>
            </a:endParaRPr>
          </a:p>
        </p:txBody>
      </p:sp>
    </p:spTree>
    <p:extLst>
      <p:ext uri="{BB962C8B-B14F-4D97-AF65-F5344CB8AC3E}">
        <p14:creationId xmlns:p14="http://schemas.microsoft.com/office/powerpoint/2010/main" val="27101489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8AB1-EAEB-6134-784B-BD3EC7A23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ACB2A-48A2-A5A1-7486-B5B72C244C86}"/>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2FFB1A23-EE1B-AB07-237F-308AEAF7277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2812" y="804059"/>
            <a:ext cx="8998375" cy="5249882"/>
          </a:xfrm>
          <a:prstGeom prst="rect">
            <a:avLst/>
          </a:prstGeom>
        </p:spPr>
      </p:pic>
      <p:sp>
        <p:nvSpPr>
          <p:cNvPr id="4" name="object 5">
            <a:extLst>
              <a:ext uri="{FF2B5EF4-FFF2-40B4-BE49-F238E27FC236}">
                <a16:creationId xmlns:a16="http://schemas.microsoft.com/office/drawing/2014/main" id="{187DE813-758C-8304-6F37-6B48F2A5F2F7}"/>
              </a:ext>
            </a:extLst>
          </p:cNvPr>
          <p:cNvSpPr txBox="1"/>
          <p:nvPr/>
        </p:nvSpPr>
        <p:spPr>
          <a:xfrm>
            <a:off x="778160" y="6161049"/>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Coir log L012A03140030 at LA-SMA-5.02 in TA-43</a:t>
            </a:r>
            <a:endParaRPr sz="1200" dirty="0">
              <a:latin typeface="Calibri"/>
              <a:cs typeface="Calibri"/>
            </a:endParaRPr>
          </a:p>
        </p:txBody>
      </p:sp>
      <p:sp>
        <p:nvSpPr>
          <p:cNvPr id="5" name="object 6">
            <a:extLst>
              <a:ext uri="{FF2B5EF4-FFF2-40B4-BE49-F238E27FC236}">
                <a16:creationId xmlns:a16="http://schemas.microsoft.com/office/drawing/2014/main" id="{C298FB07-6CA9-42A5-1975-38B78DB8846D}"/>
              </a:ext>
            </a:extLst>
          </p:cNvPr>
          <p:cNvSpPr txBox="1"/>
          <p:nvPr/>
        </p:nvSpPr>
        <p:spPr>
          <a:xfrm>
            <a:off x="144162" y="903334"/>
            <a:ext cx="4185679" cy="2181366"/>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LA-SMA-5.02</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a:t>
            </a:r>
            <a:r>
              <a:rPr lang="en-US" sz="1600" spc="-10" dirty="0">
                <a:latin typeface="Calibri"/>
                <a:cs typeface="Calibri"/>
              </a:rPr>
              <a:t>AOC 35-016(b), a surface disposal site.</a:t>
            </a:r>
          </a:p>
          <a:p>
            <a:pPr marL="800100" marR="62865" lvl="1" indent="-343535">
              <a:spcBef>
                <a:spcPts val="0"/>
              </a:spcBef>
              <a:buFont typeface="Arial"/>
              <a:buChar char="•"/>
              <a:tabLst>
                <a:tab pos="342900" algn="l"/>
              </a:tabLst>
            </a:pPr>
            <a:r>
              <a:rPr lang="en-US" sz="1600" spc="-10" dirty="0">
                <a:latin typeface="Calibri"/>
                <a:cs typeface="Calibri"/>
              </a:rPr>
              <a:t>Sample collected in August 2011 had TAL exceedance ratios of 1.02 x copper and 4.3 x total PCBs.</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coir logs. </a:t>
            </a:r>
            <a:endParaRPr sz="1600" spc="-10" dirty="0">
              <a:latin typeface="Calibri"/>
              <a:cs typeface="Calibri"/>
            </a:endParaRPr>
          </a:p>
        </p:txBody>
      </p:sp>
    </p:spTree>
    <p:extLst>
      <p:ext uri="{BB962C8B-B14F-4D97-AF65-F5344CB8AC3E}">
        <p14:creationId xmlns:p14="http://schemas.microsoft.com/office/powerpoint/2010/main" val="41730026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D877-37A0-D422-25D3-0C223719D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8AE35-E7DD-23A7-CF55-BAB1BFC718A6}"/>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F0663057-98E8-37A8-AEF2-F1173597A5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099" y="874906"/>
            <a:ext cx="8849802" cy="5322138"/>
          </a:xfrm>
          <a:prstGeom prst="rect">
            <a:avLst/>
          </a:prstGeom>
        </p:spPr>
      </p:pic>
      <p:sp>
        <p:nvSpPr>
          <p:cNvPr id="4" name="object 5">
            <a:extLst>
              <a:ext uri="{FF2B5EF4-FFF2-40B4-BE49-F238E27FC236}">
                <a16:creationId xmlns:a16="http://schemas.microsoft.com/office/drawing/2014/main" id="{1DC7D15D-DF58-25BB-BC83-38442747C4FC}"/>
              </a:ext>
            </a:extLst>
          </p:cNvPr>
          <p:cNvSpPr txBox="1"/>
          <p:nvPr/>
        </p:nvSpPr>
        <p:spPr>
          <a:xfrm>
            <a:off x="778160" y="6197044"/>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Rock check dam S00106010029 at S-SMA-0.25 in TA-03</a:t>
            </a:r>
            <a:endParaRPr sz="1200" dirty="0">
              <a:latin typeface="Calibri"/>
              <a:cs typeface="Calibri"/>
            </a:endParaRPr>
          </a:p>
        </p:txBody>
      </p:sp>
      <p:sp>
        <p:nvSpPr>
          <p:cNvPr id="5" name="object 6">
            <a:extLst>
              <a:ext uri="{FF2B5EF4-FFF2-40B4-BE49-F238E27FC236}">
                <a16:creationId xmlns:a16="http://schemas.microsoft.com/office/drawing/2014/main" id="{3DA648FD-23F1-1AF2-D725-D0C411B7C76B}"/>
              </a:ext>
            </a:extLst>
          </p:cNvPr>
          <p:cNvSpPr txBox="1"/>
          <p:nvPr/>
        </p:nvSpPr>
        <p:spPr>
          <a:xfrm>
            <a:off x="147099" y="874906"/>
            <a:ext cx="8849802" cy="1145185"/>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defPPr>
              <a:defRPr lang="en-US"/>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pPr lvl="1">
              <a:spcBef>
                <a:spcPts val="650"/>
              </a:spcBef>
            </a:pPr>
            <a:r>
              <a:rPr lang="en-US" sz="2100" b="1" spc="-10" dirty="0">
                <a:latin typeface="Calibri"/>
                <a:cs typeface="Calibri"/>
              </a:rPr>
              <a:t>S-SMA-0.25</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a:t>
            </a:r>
            <a:r>
              <a:rPr lang="en-US" sz="1600" spc="-10" dirty="0">
                <a:latin typeface="Calibri"/>
                <a:cs typeface="Calibri"/>
              </a:rPr>
              <a:t>SWMU 03-013(a), a storm drain and SWMU 03-052(f), an outfall.</a:t>
            </a:r>
          </a:p>
          <a:p>
            <a:pPr marL="800100" marR="62865" lvl="1" indent="-343535">
              <a:spcBef>
                <a:spcPts val="0"/>
              </a:spcBef>
              <a:buFont typeface="Arial"/>
              <a:buChar char="•"/>
              <a:tabLst>
                <a:tab pos="342900" algn="l"/>
              </a:tabLst>
            </a:pPr>
            <a:r>
              <a:rPr lang="en-US" sz="1600" spc="-10" dirty="0">
                <a:latin typeface="Calibri"/>
                <a:cs typeface="Calibri"/>
              </a:rPr>
              <a:t>Sample collected in June 2016 had a TAL exceedance ratio of 6.6 x copper.</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rock check dams. </a:t>
            </a:r>
            <a:endParaRPr sz="1600" spc="-10" dirty="0">
              <a:latin typeface="Calibri"/>
              <a:cs typeface="Calibri"/>
            </a:endParaRPr>
          </a:p>
        </p:txBody>
      </p:sp>
    </p:spTree>
    <p:extLst>
      <p:ext uri="{BB962C8B-B14F-4D97-AF65-F5344CB8AC3E}">
        <p14:creationId xmlns:p14="http://schemas.microsoft.com/office/powerpoint/2010/main" val="161414299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DE0A-B21F-2D2F-3773-61F1CDB9F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69288-7BB9-8870-C9CD-0F29AE6B55E1}"/>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511C9B05-CAD2-0BED-60AD-78CC51286F9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5774" y="829327"/>
            <a:ext cx="8852452" cy="5375809"/>
          </a:xfrm>
          <a:prstGeom prst="rect">
            <a:avLst/>
          </a:prstGeom>
        </p:spPr>
      </p:pic>
      <p:sp>
        <p:nvSpPr>
          <p:cNvPr id="4" name="object 5">
            <a:extLst>
              <a:ext uri="{FF2B5EF4-FFF2-40B4-BE49-F238E27FC236}">
                <a16:creationId xmlns:a16="http://schemas.microsoft.com/office/drawing/2014/main" id="{222F5716-2E24-2589-9AD7-5632AF5223B5}"/>
              </a:ext>
            </a:extLst>
          </p:cNvPr>
          <p:cNvSpPr txBox="1"/>
          <p:nvPr/>
        </p:nvSpPr>
        <p:spPr>
          <a:xfrm>
            <a:off x="778160" y="6205136"/>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Coir log S00903140012 at S-SMA-3.72 in TA-53</a:t>
            </a:r>
            <a:endParaRPr sz="1200" dirty="0">
              <a:latin typeface="Calibri"/>
              <a:cs typeface="Calibri"/>
            </a:endParaRPr>
          </a:p>
        </p:txBody>
      </p:sp>
      <p:sp>
        <p:nvSpPr>
          <p:cNvPr id="5" name="object 6">
            <a:extLst>
              <a:ext uri="{FF2B5EF4-FFF2-40B4-BE49-F238E27FC236}">
                <a16:creationId xmlns:a16="http://schemas.microsoft.com/office/drawing/2014/main" id="{9C588E90-9F52-C58A-E391-B6F4143ABD37}"/>
              </a:ext>
            </a:extLst>
          </p:cNvPr>
          <p:cNvSpPr txBox="1"/>
          <p:nvPr/>
        </p:nvSpPr>
        <p:spPr>
          <a:xfrm>
            <a:off x="228600" y="4585970"/>
            <a:ext cx="5598715" cy="1442703"/>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S-SMA-3.72</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a:t>
            </a:r>
            <a:r>
              <a:rPr lang="en-US" sz="1600" spc="-10" dirty="0">
                <a:latin typeface="Calibri"/>
                <a:cs typeface="Calibri"/>
              </a:rPr>
              <a:t>SWMU 53-001(b), a storage area.</a:t>
            </a:r>
          </a:p>
          <a:p>
            <a:pPr marL="800100" marR="62865" lvl="1" indent="-343535">
              <a:spcBef>
                <a:spcPts val="0"/>
              </a:spcBef>
              <a:buFont typeface="Arial"/>
              <a:buChar char="•"/>
              <a:tabLst>
                <a:tab pos="342900" algn="l"/>
              </a:tabLst>
            </a:pPr>
            <a:r>
              <a:rPr lang="en-US" sz="1600" spc="-10" dirty="0">
                <a:latin typeface="Calibri"/>
                <a:cs typeface="Calibri"/>
              </a:rPr>
              <a:t>Sample collected in June 2015 had a TAL exceedance ratio of 5.0 x total PCBs.</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coir logs.</a:t>
            </a:r>
            <a:endParaRPr sz="1600" spc="-10" dirty="0">
              <a:latin typeface="Calibri"/>
              <a:cs typeface="Calibri"/>
            </a:endParaRPr>
          </a:p>
        </p:txBody>
      </p:sp>
    </p:spTree>
    <p:extLst>
      <p:ext uri="{BB962C8B-B14F-4D97-AF65-F5344CB8AC3E}">
        <p14:creationId xmlns:p14="http://schemas.microsoft.com/office/powerpoint/2010/main" val="32760662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0E80-81AD-E33D-74E8-F210EFF7A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4BF3A-78CC-CB27-579A-A6A73448BE19}"/>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6AFE95E6-C5D9-A190-B825-18674397DCC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8600" y="853182"/>
            <a:ext cx="8810045" cy="5351955"/>
          </a:xfrm>
          <a:prstGeom prst="rect">
            <a:avLst/>
          </a:prstGeom>
        </p:spPr>
      </p:pic>
      <p:sp>
        <p:nvSpPr>
          <p:cNvPr id="5" name="object 6">
            <a:extLst>
              <a:ext uri="{FF2B5EF4-FFF2-40B4-BE49-F238E27FC236}">
                <a16:creationId xmlns:a16="http://schemas.microsoft.com/office/drawing/2014/main" id="{0E4C226C-E0AF-6369-6852-5419B6BDEAE1}"/>
              </a:ext>
            </a:extLst>
          </p:cNvPr>
          <p:cNvSpPr txBox="1"/>
          <p:nvPr/>
        </p:nvSpPr>
        <p:spPr>
          <a:xfrm>
            <a:off x="794673" y="929915"/>
            <a:ext cx="8120727" cy="1145185"/>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M-SMA-1.2</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a:t>
            </a:r>
            <a:r>
              <a:rPr lang="en-US" sz="1600" spc="-10" dirty="0">
                <a:latin typeface="Calibri"/>
                <a:cs typeface="Calibri"/>
              </a:rPr>
              <a:t>SWMU 03-049(a), an outfall from a cooling tower.</a:t>
            </a:r>
          </a:p>
          <a:p>
            <a:pPr marL="800100" marR="62865" lvl="1" indent="-343535">
              <a:spcBef>
                <a:spcPts val="0"/>
              </a:spcBef>
              <a:buFont typeface="Arial"/>
              <a:buChar char="•"/>
              <a:tabLst>
                <a:tab pos="342900" algn="l"/>
              </a:tabLst>
            </a:pPr>
            <a:r>
              <a:rPr lang="en-US" sz="1600" spc="-10" dirty="0">
                <a:latin typeface="Calibri"/>
                <a:cs typeface="Calibri"/>
              </a:rPr>
              <a:t>Sample collected in September 2017 had a TAL exceedance ratio of 12.9 x copper.</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coir logs and an erosion control blanket. </a:t>
            </a:r>
            <a:endParaRPr sz="1600" spc="-10" dirty="0">
              <a:latin typeface="Calibri"/>
              <a:cs typeface="Calibri"/>
            </a:endParaRPr>
          </a:p>
        </p:txBody>
      </p:sp>
      <p:sp>
        <p:nvSpPr>
          <p:cNvPr id="6" name="object 5">
            <a:extLst>
              <a:ext uri="{FF2B5EF4-FFF2-40B4-BE49-F238E27FC236}">
                <a16:creationId xmlns:a16="http://schemas.microsoft.com/office/drawing/2014/main" id="{E8990798-2D02-B40B-86E4-D0F0FC2333B8}"/>
              </a:ext>
            </a:extLst>
          </p:cNvPr>
          <p:cNvSpPr txBox="1"/>
          <p:nvPr/>
        </p:nvSpPr>
        <p:spPr>
          <a:xfrm>
            <a:off x="794673" y="6183125"/>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Erosion control blanket M00201060014 at M-SMA-1.2 in TA-03</a:t>
            </a:r>
            <a:endParaRPr sz="1200" dirty="0">
              <a:latin typeface="Calibri"/>
              <a:cs typeface="Calibri"/>
            </a:endParaRPr>
          </a:p>
        </p:txBody>
      </p:sp>
    </p:spTree>
    <p:extLst>
      <p:ext uri="{BB962C8B-B14F-4D97-AF65-F5344CB8AC3E}">
        <p14:creationId xmlns:p14="http://schemas.microsoft.com/office/powerpoint/2010/main" val="30379537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AB3A-437D-B0F0-DE39-91C0A23F6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5E159-A3BD-52F5-7B5A-B3F96E9ADDE8}"/>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5CF0AA48-DCD7-359E-3A07-F3863CE01E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8895" y="855163"/>
            <a:ext cx="8866209" cy="5277145"/>
          </a:xfrm>
          <a:prstGeom prst="rect">
            <a:avLst/>
          </a:prstGeom>
        </p:spPr>
      </p:pic>
      <p:pic>
        <p:nvPicPr>
          <p:cNvPr id="4" name="Picture 3">
            <a:extLst>
              <a:ext uri="{FF2B5EF4-FFF2-40B4-BE49-F238E27FC236}">
                <a16:creationId xmlns:a16="http://schemas.microsoft.com/office/drawing/2014/main" id="{595CC749-0B9D-6DFC-081C-1C5C460038A0}"/>
              </a:ext>
            </a:extLst>
          </p:cNvPr>
          <p:cNvPicPr>
            <a:picLocks noChangeAspect="1"/>
          </p:cNvPicPr>
          <p:nvPr/>
        </p:nvPicPr>
        <p:blipFill>
          <a:blip r:embed="rId3"/>
          <a:stretch>
            <a:fillRect/>
          </a:stretch>
        </p:blipFill>
        <p:spPr>
          <a:xfrm>
            <a:off x="119886" y="3829263"/>
            <a:ext cx="2771144" cy="2556192"/>
          </a:xfrm>
          <a:prstGeom prst="ellipse">
            <a:avLst/>
          </a:prstGeom>
          <a:ln w="254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5" name="object 5">
            <a:extLst>
              <a:ext uri="{FF2B5EF4-FFF2-40B4-BE49-F238E27FC236}">
                <a16:creationId xmlns:a16="http://schemas.microsoft.com/office/drawing/2014/main" id="{18BDB0C3-FDA8-DC95-F0D7-33A4662E8DFE}"/>
              </a:ext>
            </a:extLst>
          </p:cNvPr>
          <p:cNvSpPr txBox="1"/>
          <p:nvPr/>
        </p:nvSpPr>
        <p:spPr>
          <a:xfrm>
            <a:off x="2131914" y="6160136"/>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Compost logs E010060100013 at 2M-SMA-1.8 in TA-03 and Ion Beam Facility orthophoto (inset)</a:t>
            </a:r>
            <a:endParaRPr sz="1200" dirty="0">
              <a:latin typeface="Calibri"/>
              <a:cs typeface="Calibri"/>
            </a:endParaRPr>
          </a:p>
        </p:txBody>
      </p:sp>
      <p:sp>
        <p:nvSpPr>
          <p:cNvPr id="7" name="object 6">
            <a:extLst>
              <a:ext uri="{FF2B5EF4-FFF2-40B4-BE49-F238E27FC236}">
                <a16:creationId xmlns:a16="http://schemas.microsoft.com/office/drawing/2014/main" id="{DD36BCB5-74DE-3722-1E2D-B819D19E7C30}"/>
              </a:ext>
            </a:extLst>
          </p:cNvPr>
          <p:cNvSpPr txBox="1"/>
          <p:nvPr/>
        </p:nvSpPr>
        <p:spPr>
          <a:xfrm>
            <a:off x="309152" y="989576"/>
            <a:ext cx="8525693" cy="1883849"/>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2M-SMA-1.8</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a:t>
            </a:r>
            <a:r>
              <a:rPr lang="en-US" sz="1600" spc="-10" dirty="0">
                <a:latin typeface="Calibri"/>
                <a:cs typeface="Calibri"/>
              </a:rPr>
              <a:t>SWMU 03-011(k), a storage area.</a:t>
            </a:r>
          </a:p>
          <a:p>
            <a:pPr marL="800100" marR="62865" lvl="1" indent="-343535">
              <a:spcBef>
                <a:spcPts val="0"/>
              </a:spcBef>
              <a:buFont typeface="Arial"/>
              <a:buChar char="•"/>
              <a:tabLst>
                <a:tab pos="342900" algn="l"/>
              </a:tabLst>
            </a:pPr>
            <a:r>
              <a:rPr lang="en-US" sz="1600" spc="-10" dirty="0">
                <a:latin typeface="Calibri"/>
                <a:cs typeface="Calibri"/>
              </a:rPr>
              <a:t>Samples collected in August 2021, May 2023, and June 2023 had TAL exceedance ratios of 2.68 x copper, 9.4 x benzo(b)fluoranthene, and 150 x total PCBs.</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compost logs.</a:t>
            </a:r>
          </a:p>
          <a:p>
            <a:pPr marL="800100" marR="493395" lvl="1" indent="-343535">
              <a:spcBef>
                <a:spcPts val="0"/>
              </a:spcBef>
              <a:buFont typeface="Arial"/>
              <a:buChar char="•"/>
              <a:tabLst>
                <a:tab pos="342900" algn="l"/>
              </a:tabLst>
            </a:pPr>
            <a:r>
              <a:rPr lang="en-US" sz="1600" spc="-10" dirty="0">
                <a:latin typeface="Calibri"/>
                <a:cs typeface="Calibri"/>
              </a:rPr>
              <a:t>Ion Beam Facility (building 03-0016) is actively being deactivated, decommissioned, and removed from the site monitoring area. </a:t>
            </a:r>
            <a:endParaRPr sz="1600" spc="-10" dirty="0">
              <a:latin typeface="Calibri"/>
              <a:cs typeface="Calibri"/>
            </a:endParaRPr>
          </a:p>
        </p:txBody>
      </p:sp>
    </p:spTree>
    <p:extLst>
      <p:ext uri="{BB962C8B-B14F-4D97-AF65-F5344CB8AC3E}">
        <p14:creationId xmlns:p14="http://schemas.microsoft.com/office/powerpoint/2010/main" val="35118124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1BCF-FC8E-6F2D-F24D-9562BAED7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B627C-D2AC-A8BC-8B3F-C0E7B7261203}"/>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A9D2042E-C1B7-9423-9088-CCD1FB8DCF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12408" y="876703"/>
            <a:ext cx="8919183" cy="5298801"/>
          </a:xfrm>
          <a:prstGeom prst="rect">
            <a:avLst/>
          </a:prstGeom>
        </p:spPr>
      </p:pic>
      <p:sp>
        <p:nvSpPr>
          <p:cNvPr id="4" name="object 6">
            <a:extLst>
              <a:ext uri="{FF2B5EF4-FFF2-40B4-BE49-F238E27FC236}">
                <a16:creationId xmlns:a16="http://schemas.microsoft.com/office/drawing/2014/main" id="{EDC064F1-E045-CD7A-C36B-4C5B131C0F50}"/>
              </a:ext>
            </a:extLst>
          </p:cNvPr>
          <p:cNvSpPr txBox="1"/>
          <p:nvPr/>
        </p:nvSpPr>
        <p:spPr>
          <a:xfrm>
            <a:off x="228600" y="1000444"/>
            <a:ext cx="6569016" cy="2181366"/>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a:latin typeface="Calibri"/>
                <a:cs typeface="Calibri"/>
              </a:rPr>
              <a:t>CDB-SMA-1</a:t>
            </a:r>
            <a:endParaRPr sz="2100">
              <a:latin typeface="Calibri"/>
              <a:cs typeface="Calibri"/>
            </a:endParaRPr>
          </a:p>
          <a:p>
            <a:pPr marL="800100" marR="62865" lvl="1" indent="-343535">
              <a:spcBef>
                <a:spcPts val="0"/>
              </a:spcBef>
              <a:buFont typeface="Arial"/>
              <a:buChar char="•"/>
              <a:tabLst>
                <a:tab pos="342900" algn="l"/>
              </a:tabLst>
            </a:pPr>
            <a:r>
              <a:rPr sz="1600">
                <a:latin typeface="Calibri"/>
                <a:cs typeface="Calibri"/>
              </a:rPr>
              <a:t>This</a:t>
            </a:r>
            <a:r>
              <a:rPr sz="1600" spc="-65">
                <a:latin typeface="Calibri"/>
                <a:cs typeface="Calibri"/>
              </a:rPr>
              <a:t> </a:t>
            </a:r>
            <a:r>
              <a:rPr sz="1600">
                <a:latin typeface="Calibri"/>
                <a:cs typeface="Calibri"/>
              </a:rPr>
              <a:t>site monitors </a:t>
            </a:r>
            <a:r>
              <a:rPr lang="en-US" sz="1600">
                <a:latin typeface="Calibri"/>
                <a:cs typeface="Calibri"/>
              </a:rPr>
              <a:t>SWMU 46-003(c), a septic system; SWMU 46-004(d2), soil contamination from stack emissions; SWMU 46-004(f), an outfall; SWMU 46-004(t), an outfall; SWMU 46-004(w), an outfall, SWMU 46-008(g), a storage area; and SWMU 46-009(a), a landfill</a:t>
            </a:r>
            <a:r>
              <a:rPr lang="en-US" sz="1600" spc="-45">
                <a:latin typeface="Calibri"/>
                <a:cs typeface="Calibri"/>
              </a:rPr>
              <a:t>.</a:t>
            </a:r>
          </a:p>
          <a:p>
            <a:pPr marL="800100" marR="62865" lvl="1" indent="-343535">
              <a:spcBef>
                <a:spcPts val="0"/>
              </a:spcBef>
              <a:buFont typeface="Arial"/>
              <a:buChar char="•"/>
              <a:tabLst>
                <a:tab pos="342900" algn="l"/>
              </a:tabLst>
            </a:pPr>
            <a:r>
              <a:rPr lang="en-US" sz="1600">
                <a:latin typeface="Calibri"/>
                <a:cs typeface="Calibri"/>
              </a:rPr>
              <a:t>Sample collected in August 2021 </a:t>
            </a:r>
            <a:r>
              <a:rPr lang="en-US" sz="1600" spc="-20">
                <a:latin typeface="Calibri"/>
                <a:cs typeface="Calibri"/>
              </a:rPr>
              <a:t>had a </a:t>
            </a:r>
            <a:r>
              <a:rPr lang="en-US" sz="1600" spc="-35">
                <a:latin typeface="Calibri"/>
                <a:cs typeface="Calibri"/>
              </a:rPr>
              <a:t>TAL</a:t>
            </a:r>
            <a:r>
              <a:rPr lang="en-US" sz="1600" spc="-25">
                <a:latin typeface="Calibri"/>
                <a:cs typeface="Calibri"/>
              </a:rPr>
              <a:t> </a:t>
            </a:r>
            <a:r>
              <a:rPr lang="en-US" sz="1600" spc="-10">
                <a:latin typeface="Calibri"/>
                <a:cs typeface="Calibri"/>
              </a:rPr>
              <a:t>exceedance ratio of</a:t>
            </a:r>
            <a:r>
              <a:rPr lang="en-US" sz="1600" spc="-20">
                <a:latin typeface="Calibri"/>
                <a:cs typeface="Calibri"/>
              </a:rPr>
              <a:t> </a:t>
            </a:r>
            <a:r>
              <a:rPr lang="en-US" sz="1600">
                <a:latin typeface="Calibri"/>
                <a:cs typeface="Calibri"/>
              </a:rPr>
              <a:t>2.68 x copper.</a:t>
            </a:r>
            <a:endParaRPr sz="1600">
              <a:latin typeface="Calibri"/>
              <a:cs typeface="Calibri"/>
            </a:endParaRPr>
          </a:p>
          <a:p>
            <a:pPr marL="800100" marR="493395" lvl="1" indent="-343535">
              <a:spcBef>
                <a:spcPts val="0"/>
              </a:spcBef>
              <a:buFont typeface="Arial"/>
              <a:buChar char="•"/>
              <a:tabLst>
                <a:tab pos="342900" algn="l"/>
              </a:tabLst>
            </a:pPr>
            <a:r>
              <a:rPr sz="1600">
                <a:latin typeface="Calibri"/>
                <a:cs typeface="Calibri"/>
              </a:rPr>
              <a:t>The</a:t>
            </a:r>
            <a:r>
              <a:rPr sz="1600" spc="-25">
                <a:latin typeface="Calibri"/>
                <a:cs typeface="Calibri"/>
              </a:rPr>
              <a:t> </a:t>
            </a:r>
            <a:r>
              <a:rPr sz="1600" spc="-10">
                <a:latin typeface="Calibri"/>
                <a:cs typeface="Calibri"/>
              </a:rPr>
              <a:t>corrective</a:t>
            </a:r>
            <a:r>
              <a:rPr sz="1600" spc="15">
                <a:latin typeface="Calibri"/>
                <a:cs typeface="Calibri"/>
              </a:rPr>
              <a:t> </a:t>
            </a:r>
            <a:r>
              <a:rPr sz="1600">
                <a:latin typeface="Calibri"/>
                <a:cs typeface="Calibri"/>
              </a:rPr>
              <a:t>action</a:t>
            </a:r>
            <a:r>
              <a:rPr sz="1600" spc="-20">
                <a:latin typeface="Calibri"/>
                <a:cs typeface="Calibri"/>
              </a:rPr>
              <a:t> </a:t>
            </a:r>
            <a:r>
              <a:rPr sz="1600" spc="-10">
                <a:latin typeface="Calibri"/>
                <a:cs typeface="Calibri"/>
              </a:rPr>
              <a:t>consisted</a:t>
            </a:r>
            <a:r>
              <a:rPr sz="1600" spc="-35">
                <a:latin typeface="Calibri"/>
                <a:cs typeface="Calibri"/>
              </a:rPr>
              <a:t> </a:t>
            </a:r>
            <a:r>
              <a:rPr sz="1600">
                <a:latin typeface="Calibri"/>
                <a:cs typeface="Calibri"/>
              </a:rPr>
              <a:t>of</a:t>
            </a:r>
            <a:r>
              <a:rPr sz="1600" spc="-5">
                <a:latin typeface="Calibri"/>
                <a:cs typeface="Calibri"/>
              </a:rPr>
              <a:t> </a:t>
            </a:r>
            <a:r>
              <a:rPr lang="en-US" sz="1600">
                <a:latin typeface="Calibri"/>
                <a:cs typeface="Calibri"/>
              </a:rPr>
              <a:t>installing log checks dams.</a:t>
            </a:r>
            <a:endParaRPr sz="1600">
              <a:latin typeface="Calibri"/>
              <a:cs typeface="Calibri"/>
            </a:endParaRPr>
          </a:p>
        </p:txBody>
      </p:sp>
      <p:sp>
        <p:nvSpPr>
          <p:cNvPr id="5" name="object 5">
            <a:extLst>
              <a:ext uri="{FF2B5EF4-FFF2-40B4-BE49-F238E27FC236}">
                <a16:creationId xmlns:a16="http://schemas.microsoft.com/office/drawing/2014/main" id="{AB3278D9-79DA-FE9D-016D-E9796489EA99}"/>
              </a:ext>
            </a:extLst>
          </p:cNvPr>
          <p:cNvSpPr txBox="1"/>
          <p:nvPr/>
        </p:nvSpPr>
        <p:spPr>
          <a:xfrm>
            <a:off x="907414" y="6175504"/>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Log check dam C00406020023 at CDB-SMA-1 in TA-46 </a:t>
            </a:r>
            <a:endParaRPr sz="1200" dirty="0">
              <a:latin typeface="Calibri"/>
              <a:cs typeface="Calibri"/>
            </a:endParaRPr>
          </a:p>
        </p:txBody>
      </p:sp>
    </p:spTree>
    <p:extLst>
      <p:ext uri="{BB962C8B-B14F-4D97-AF65-F5344CB8AC3E}">
        <p14:creationId xmlns:p14="http://schemas.microsoft.com/office/powerpoint/2010/main" val="40643017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6D27B-59AA-9535-3014-FE99163B1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403F9-2D43-BACD-A2A9-76DFAC156D62}"/>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61A3FF7F-7B98-0666-1522-72735832D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93061" y="823023"/>
            <a:ext cx="8557878" cy="5415936"/>
          </a:xfrm>
          <a:prstGeom prst="rect">
            <a:avLst/>
          </a:prstGeom>
        </p:spPr>
      </p:pic>
      <p:sp>
        <p:nvSpPr>
          <p:cNvPr id="4" name="object 6">
            <a:extLst>
              <a:ext uri="{FF2B5EF4-FFF2-40B4-BE49-F238E27FC236}">
                <a16:creationId xmlns:a16="http://schemas.microsoft.com/office/drawing/2014/main" id="{31415B5F-5478-6D7C-5463-B74899579F89}"/>
              </a:ext>
            </a:extLst>
          </p:cNvPr>
          <p:cNvSpPr txBox="1"/>
          <p:nvPr/>
        </p:nvSpPr>
        <p:spPr>
          <a:xfrm>
            <a:off x="404568" y="3429000"/>
            <a:ext cx="3296575" cy="2427588"/>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PJ-SMA-11.1</a:t>
            </a:r>
            <a:endParaRPr sz="2100" dirty="0">
              <a:latin typeface="Calibri"/>
              <a:cs typeface="Calibri"/>
            </a:endParaRPr>
          </a:p>
          <a:p>
            <a:pPr marL="800100" marR="62865" lvl="1" indent="-343535">
              <a:spcBef>
                <a:spcPts val="0"/>
              </a:spcBef>
              <a:buFont typeface="Arial"/>
              <a:buChar char="•"/>
              <a:tabLst>
                <a:tab pos="342900" algn="l"/>
              </a:tabLst>
            </a:pPr>
            <a:r>
              <a:rPr sz="1600" dirty="0">
                <a:latin typeface="Calibri"/>
                <a:cs typeface="Calibri"/>
              </a:rPr>
              <a:t>This</a:t>
            </a:r>
            <a:r>
              <a:rPr sz="1600" spc="-65" dirty="0">
                <a:latin typeface="Calibri"/>
                <a:cs typeface="Calibri"/>
              </a:rPr>
              <a:t> </a:t>
            </a:r>
            <a:r>
              <a:rPr sz="1600" spc="-35" dirty="0">
                <a:latin typeface="Calibri"/>
                <a:cs typeface="Calibri"/>
              </a:rPr>
              <a:t>site monitors </a:t>
            </a:r>
            <a:r>
              <a:rPr lang="en-US" sz="1600" spc="-35" dirty="0">
                <a:latin typeface="Calibri"/>
                <a:cs typeface="Calibri"/>
              </a:rPr>
              <a:t>AOC 40-003(b), a burning </a:t>
            </a:r>
            <a:r>
              <a:rPr lang="en-US" sz="1600" dirty="0">
                <a:latin typeface="Calibri"/>
                <a:cs typeface="Calibri"/>
              </a:rPr>
              <a:t>area</a:t>
            </a:r>
            <a:r>
              <a:rPr lang="en-US" sz="1600" spc="-45" dirty="0">
                <a:latin typeface="Calibri"/>
                <a:cs typeface="Calibri"/>
              </a:rPr>
              <a:t>.</a:t>
            </a:r>
          </a:p>
          <a:p>
            <a:pPr marL="800100" marR="62865" lvl="1" indent="-343535">
              <a:spcBef>
                <a:spcPts val="0"/>
              </a:spcBef>
              <a:buFont typeface="Arial"/>
              <a:buChar char="•"/>
              <a:tabLst>
                <a:tab pos="342900" algn="l"/>
              </a:tabLst>
            </a:pPr>
            <a:r>
              <a:rPr lang="en-US" sz="1600" dirty="0">
                <a:latin typeface="Calibri"/>
                <a:cs typeface="Calibri"/>
              </a:rPr>
              <a:t>Sample collected in August 2021 </a:t>
            </a:r>
            <a:r>
              <a:rPr lang="en-US" sz="1600" spc="-20" dirty="0">
                <a:latin typeface="Calibri"/>
                <a:cs typeface="Calibri"/>
              </a:rPr>
              <a:t>had a </a:t>
            </a:r>
            <a:r>
              <a:rPr lang="en-US" sz="1600" spc="-35" dirty="0">
                <a:latin typeface="Calibri"/>
                <a:cs typeface="Calibri"/>
              </a:rPr>
              <a:t>TAL</a:t>
            </a:r>
            <a:r>
              <a:rPr lang="en-US" sz="1600" spc="-25" dirty="0">
                <a:latin typeface="Calibri"/>
                <a:cs typeface="Calibri"/>
              </a:rPr>
              <a:t> </a:t>
            </a:r>
            <a:r>
              <a:rPr lang="en-US" sz="1600" spc="-10" dirty="0">
                <a:latin typeface="Calibri"/>
                <a:cs typeface="Calibri"/>
              </a:rPr>
              <a:t>exceedance ratio of</a:t>
            </a:r>
            <a:r>
              <a:rPr lang="en-US" sz="1600" spc="-20" dirty="0">
                <a:latin typeface="Calibri"/>
                <a:cs typeface="Calibri"/>
              </a:rPr>
              <a:t> </a:t>
            </a:r>
            <a:r>
              <a:rPr lang="en-US" sz="1600" dirty="0">
                <a:latin typeface="Calibri"/>
                <a:cs typeface="Calibri"/>
              </a:rPr>
              <a:t>8.64 x copper.</a:t>
            </a:r>
          </a:p>
          <a:p>
            <a:pPr marL="800100" marR="493395" lvl="1" indent="-343535">
              <a:spcBef>
                <a:spcPts val="0"/>
              </a:spcBef>
              <a:buFont typeface="Arial"/>
              <a:buChar char="•"/>
              <a:tabLst>
                <a:tab pos="342900" algn="l"/>
              </a:tabLst>
            </a:pPr>
            <a:r>
              <a:rPr lang="en-US" sz="1600" dirty="0">
                <a:latin typeface="Calibri"/>
                <a:cs typeface="Calibri"/>
              </a:rPr>
              <a:t>The</a:t>
            </a:r>
            <a:r>
              <a:rPr lang="en-US" sz="1600" spc="-25" dirty="0">
                <a:latin typeface="Calibri"/>
                <a:cs typeface="Calibri"/>
              </a:rPr>
              <a:t> </a:t>
            </a:r>
            <a:r>
              <a:rPr lang="en-US" sz="1600" spc="-10" dirty="0">
                <a:latin typeface="Calibri"/>
                <a:cs typeface="Calibri"/>
              </a:rPr>
              <a:t>corrective</a:t>
            </a:r>
            <a:r>
              <a:rPr lang="en-US" sz="1600" spc="15" dirty="0">
                <a:latin typeface="Calibri"/>
                <a:cs typeface="Calibri"/>
              </a:rPr>
              <a:t> </a:t>
            </a:r>
            <a:r>
              <a:rPr lang="en-US" sz="1600" dirty="0">
                <a:latin typeface="Calibri"/>
                <a:cs typeface="Calibri"/>
              </a:rPr>
              <a:t>action</a:t>
            </a:r>
            <a:r>
              <a:rPr lang="en-US" sz="1600" spc="-20" dirty="0">
                <a:latin typeface="Calibri"/>
                <a:cs typeface="Calibri"/>
              </a:rPr>
              <a:t> </a:t>
            </a:r>
            <a:r>
              <a:rPr lang="en-US" sz="1600" spc="-10" dirty="0">
                <a:latin typeface="Calibri"/>
                <a:cs typeface="Calibri"/>
              </a:rPr>
              <a:t>consisted</a:t>
            </a:r>
            <a:r>
              <a:rPr lang="en-US" sz="1600" spc="-35" dirty="0">
                <a:latin typeface="Calibri"/>
                <a:cs typeface="Calibri"/>
              </a:rPr>
              <a:t> </a:t>
            </a:r>
            <a:r>
              <a:rPr lang="en-US" sz="1600" dirty="0">
                <a:latin typeface="Calibri"/>
                <a:cs typeface="Calibri"/>
              </a:rPr>
              <a:t>of</a:t>
            </a:r>
            <a:r>
              <a:rPr lang="en-US" sz="1600" spc="-5" dirty="0">
                <a:latin typeface="Calibri"/>
                <a:cs typeface="Calibri"/>
              </a:rPr>
              <a:t> </a:t>
            </a:r>
            <a:r>
              <a:rPr lang="en-US" sz="1600" dirty="0">
                <a:latin typeface="Calibri"/>
                <a:cs typeface="Calibri"/>
              </a:rPr>
              <a:t>installing coir rolls.</a:t>
            </a:r>
          </a:p>
        </p:txBody>
      </p:sp>
      <p:sp>
        <p:nvSpPr>
          <p:cNvPr id="5" name="object 5">
            <a:extLst>
              <a:ext uri="{FF2B5EF4-FFF2-40B4-BE49-F238E27FC236}">
                <a16:creationId xmlns:a16="http://schemas.microsoft.com/office/drawing/2014/main" id="{042EE297-0B9A-AB00-AF3F-AC32DF5282AC}"/>
              </a:ext>
            </a:extLst>
          </p:cNvPr>
          <p:cNvSpPr txBox="1"/>
          <p:nvPr/>
        </p:nvSpPr>
        <p:spPr>
          <a:xfrm>
            <a:off x="907415" y="6266286"/>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Coir roll J01403210025 at PJ-SMA-11.1 in TA-40 </a:t>
            </a:r>
            <a:endParaRPr sz="1200" dirty="0">
              <a:latin typeface="Calibri"/>
              <a:cs typeface="Calibri"/>
            </a:endParaRPr>
          </a:p>
        </p:txBody>
      </p:sp>
    </p:spTree>
    <p:extLst>
      <p:ext uri="{BB962C8B-B14F-4D97-AF65-F5344CB8AC3E}">
        <p14:creationId xmlns:p14="http://schemas.microsoft.com/office/powerpoint/2010/main" val="3720660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A94E8-8A88-916B-223D-6E461568F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86DE7-FE90-8867-72DE-C889A1982123}"/>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CF3A8F21-6933-FC1E-3D3E-AE51FFB7CFF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3553" y="826607"/>
            <a:ext cx="8896893" cy="5422391"/>
          </a:xfrm>
          <a:prstGeom prst="rect">
            <a:avLst/>
          </a:prstGeom>
        </p:spPr>
      </p:pic>
      <p:sp>
        <p:nvSpPr>
          <p:cNvPr id="4" name="object 6">
            <a:extLst>
              <a:ext uri="{FF2B5EF4-FFF2-40B4-BE49-F238E27FC236}">
                <a16:creationId xmlns:a16="http://schemas.microsoft.com/office/drawing/2014/main" id="{7B28D21A-03C8-F58A-C43C-446F7EEFBF89}"/>
              </a:ext>
            </a:extLst>
          </p:cNvPr>
          <p:cNvSpPr txBox="1"/>
          <p:nvPr/>
        </p:nvSpPr>
        <p:spPr>
          <a:xfrm>
            <a:off x="228600" y="912782"/>
            <a:ext cx="4136382" cy="2427588"/>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PJ-SMA-20</a:t>
            </a:r>
            <a:endParaRPr sz="2100" dirty="0">
              <a:latin typeface="Calibri"/>
              <a:cs typeface="Calibri"/>
            </a:endParaRPr>
          </a:p>
          <a:p>
            <a:pPr marL="800100" marR="62865" lvl="1" indent="-343535">
              <a:spcBef>
                <a:spcPts val="0"/>
              </a:spcBef>
              <a:buFont typeface="Arial"/>
              <a:buChar char="•"/>
              <a:tabLst>
                <a:tab pos="342900" algn="l"/>
              </a:tabLst>
            </a:pPr>
            <a:r>
              <a:rPr sz="1600" dirty="0">
                <a:latin typeface="Calibri"/>
                <a:cs typeface="Calibri"/>
              </a:rPr>
              <a:t>This</a:t>
            </a:r>
            <a:r>
              <a:rPr sz="1600" spc="-65" dirty="0">
                <a:latin typeface="Calibri"/>
                <a:cs typeface="Calibri"/>
              </a:rPr>
              <a:t> </a:t>
            </a:r>
            <a:r>
              <a:rPr sz="1600" dirty="0">
                <a:latin typeface="Calibri"/>
                <a:cs typeface="Calibri"/>
              </a:rPr>
              <a:t>site</a:t>
            </a:r>
            <a:r>
              <a:rPr sz="1600" spc="-65" dirty="0">
                <a:latin typeface="Calibri"/>
                <a:cs typeface="Calibri"/>
              </a:rPr>
              <a:t> </a:t>
            </a:r>
            <a:r>
              <a:rPr sz="1600" dirty="0">
                <a:latin typeface="Calibri"/>
                <a:cs typeface="Calibri"/>
              </a:rPr>
              <a:t>monitors</a:t>
            </a:r>
            <a:r>
              <a:rPr sz="1600" spc="-30" dirty="0">
                <a:latin typeface="Calibri"/>
                <a:cs typeface="Calibri"/>
              </a:rPr>
              <a:t> </a:t>
            </a:r>
            <a:r>
              <a:rPr lang="en-US" sz="1600" dirty="0">
                <a:latin typeface="Calibri"/>
                <a:cs typeface="Calibri"/>
              </a:rPr>
              <a:t>SWMU 54-017, inactive disposal pits at Area G</a:t>
            </a:r>
            <a:r>
              <a:rPr lang="en-US" sz="1600" spc="-45" dirty="0">
                <a:latin typeface="Calibri"/>
                <a:cs typeface="Calibri"/>
              </a:rPr>
              <a:t>.</a:t>
            </a:r>
          </a:p>
          <a:p>
            <a:pPr marL="800100" marR="62865" lvl="1" indent="-343535">
              <a:spcBef>
                <a:spcPts val="0"/>
              </a:spcBef>
              <a:buFont typeface="Arial"/>
              <a:buChar char="•"/>
              <a:tabLst>
                <a:tab pos="342900" algn="l"/>
              </a:tabLst>
            </a:pPr>
            <a:r>
              <a:rPr lang="en-US" sz="1600" dirty="0">
                <a:latin typeface="Calibri"/>
                <a:cs typeface="Calibri"/>
              </a:rPr>
              <a:t>Samples collected in July 2011, May 2014, and June 2023 </a:t>
            </a:r>
            <a:r>
              <a:rPr lang="en-US" sz="1600" spc="-20" dirty="0">
                <a:latin typeface="Calibri"/>
                <a:cs typeface="Calibri"/>
              </a:rPr>
              <a:t>had </a:t>
            </a:r>
            <a:r>
              <a:rPr lang="en-US" sz="1600" spc="-35" dirty="0">
                <a:latin typeface="Calibri"/>
                <a:cs typeface="Calibri"/>
              </a:rPr>
              <a:t>TAL</a:t>
            </a:r>
            <a:r>
              <a:rPr lang="en-US" sz="1600" spc="-25" dirty="0">
                <a:latin typeface="Calibri"/>
                <a:cs typeface="Calibri"/>
              </a:rPr>
              <a:t> </a:t>
            </a:r>
            <a:r>
              <a:rPr lang="en-US" sz="1600" spc="-10" dirty="0">
                <a:latin typeface="Calibri"/>
                <a:cs typeface="Calibri"/>
              </a:rPr>
              <a:t>exceedance ratios of</a:t>
            </a:r>
            <a:r>
              <a:rPr lang="en-US" sz="1600" spc="-20" dirty="0">
                <a:latin typeface="Calibri"/>
                <a:cs typeface="Calibri"/>
              </a:rPr>
              <a:t> </a:t>
            </a:r>
            <a:r>
              <a:rPr lang="en-US" sz="1600" dirty="0">
                <a:latin typeface="Calibri"/>
                <a:cs typeface="Calibri"/>
              </a:rPr>
              <a:t>1.86, 1.73 &amp; 1.97 x copper.</a:t>
            </a:r>
          </a:p>
          <a:p>
            <a:pPr marL="800100" marR="493395" lvl="1" indent="-343535">
              <a:spcBef>
                <a:spcPts val="0"/>
              </a:spcBef>
              <a:buFont typeface="Arial"/>
              <a:buChar char="•"/>
              <a:tabLst>
                <a:tab pos="342900" algn="l"/>
              </a:tabLst>
            </a:pPr>
            <a:r>
              <a:rPr lang="en-US" sz="1600" dirty="0">
                <a:latin typeface="Calibri"/>
                <a:cs typeface="Calibri"/>
              </a:rPr>
              <a:t>The</a:t>
            </a:r>
            <a:r>
              <a:rPr lang="en-US" sz="1600" spc="-25" dirty="0">
                <a:latin typeface="Calibri"/>
                <a:cs typeface="Calibri"/>
              </a:rPr>
              <a:t> </a:t>
            </a:r>
            <a:r>
              <a:rPr lang="en-US" sz="1600" spc="-10" dirty="0">
                <a:latin typeface="Calibri"/>
                <a:cs typeface="Calibri"/>
              </a:rPr>
              <a:t>corrective</a:t>
            </a:r>
            <a:r>
              <a:rPr lang="en-US" sz="1600" spc="15" dirty="0">
                <a:latin typeface="Calibri"/>
                <a:cs typeface="Calibri"/>
              </a:rPr>
              <a:t> </a:t>
            </a:r>
            <a:r>
              <a:rPr lang="en-US" sz="1600" dirty="0">
                <a:latin typeface="Calibri"/>
                <a:cs typeface="Calibri"/>
              </a:rPr>
              <a:t>action</a:t>
            </a:r>
            <a:r>
              <a:rPr lang="en-US" sz="1600" spc="-20" dirty="0">
                <a:latin typeface="Calibri"/>
                <a:cs typeface="Calibri"/>
              </a:rPr>
              <a:t> </a:t>
            </a:r>
            <a:r>
              <a:rPr lang="en-US" sz="1600" spc="-10" dirty="0">
                <a:latin typeface="Calibri"/>
                <a:cs typeface="Calibri"/>
              </a:rPr>
              <a:t>consisted</a:t>
            </a:r>
            <a:r>
              <a:rPr lang="en-US" sz="1600" spc="-35" dirty="0">
                <a:latin typeface="Calibri"/>
                <a:cs typeface="Calibri"/>
              </a:rPr>
              <a:t> </a:t>
            </a:r>
            <a:r>
              <a:rPr lang="en-US" sz="1600" dirty="0">
                <a:latin typeface="Calibri"/>
                <a:cs typeface="Calibri"/>
              </a:rPr>
              <a:t>of installing</a:t>
            </a:r>
            <a:r>
              <a:rPr lang="en-US" sz="1600" spc="-5" dirty="0">
                <a:latin typeface="Calibri"/>
                <a:cs typeface="Calibri"/>
              </a:rPr>
              <a:t> </a:t>
            </a:r>
            <a:r>
              <a:rPr lang="en-US" sz="1600" dirty="0">
                <a:latin typeface="Calibri"/>
                <a:cs typeface="Calibri"/>
              </a:rPr>
              <a:t>rock check dams.</a:t>
            </a:r>
          </a:p>
        </p:txBody>
      </p:sp>
      <p:sp>
        <p:nvSpPr>
          <p:cNvPr id="5" name="object 5">
            <a:extLst>
              <a:ext uri="{FF2B5EF4-FFF2-40B4-BE49-F238E27FC236}">
                <a16:creationId xmlns:a16="http://schemas.microsoft.com/office/drawing/2014/main" id="{E73C3D54-337D-DC0B-169A-934A7BA7D79F}"/>
              </a:ext>
            </a:extLst>
          </p:cNvPr>
          <p:cNvSpPr txBox="1"/>
          <p:nvPr/>
        </p:nvSpPr>
        <p:spPr>
          <a:xfrm>
            <a:off x="907414" y="6236428"/>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Rock check dam J02706010008 at PJ-SMA-20 in TA-54 </a:t>
            </a:r>
            <a:endParaRPr sz="1200" dirty="0">
              <a:latin typeface="Calibri"/>
              <a:cs typeface="Calibri"/>
            </a:endParaRPr>
          </a:p>
        </p:txBody>
      </p:sp>
    </p:spTree>
    <p:extLst>
      <p:ext uri="{BB962C8B-B14F-4D97-AF65-F5344CB8AC3E}">
        <p14:creationId xmlns:p14="http://schemas.microsoft.com/office/powerpoint/2010/main" val="2792723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2FBA7-09E6-AE20-51A6-FC27DBE5D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AFAB0-5048-1645-1447-539C3D8990C6}"/>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6" name="Picture 5">
            <a:extLst>
              <a:ext uri="{FF2B5EF4-FFF2-40B4-BE49-F238E27FC236}">
                <a16:creationId xmlns:a16="http://schemas.microsoft.com/office/drawing/2014/main" id="{2257ACE1-8F00-BEAA-BF8F-3BC5AA5DB22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957" y="812158"/>
            <a:ext cx="8990086" cy="5402911"/>
          </a:xfrm>
          <a:prstGeom prst="rect">
            <a:avLst/>
          </a:prstGeom>
        </p:spPr>
      </p:pic>
      <p:sp>
        <p:nvSpPr>
          <p:cNvPr id="7" name="object 5">
            <a:extLst>
              <a:ext uri="{FF2B5EF4-FFF2-40B4-BE49-F238E27FC236}">
                <a16:creationId xmlns:a16="http://schemas.microsoft.com/office/drawing/2014/main" id="{18B4B134-C7B9-E777-4834-32BA286B0970}"/>
              </a:ext>
            </a:extLst>
          </p:cNvPr>
          <p:cNvSpPr txBox="1"/>
          <p:nvPr/>
        </p:nvSpPr>
        <p:spPr>
          <a:xfrm>
            <a:off x="907415" y="6231531"/>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Coir log W00603160037 at W-SMA-5 in TA-16 </a:t>
            </a:r>
            <a:endParaRPr sz="1200" dirty="0">
              <a:latin typeface="Calibri"/>
              <a:cs typeface="Calibri"/>
            </a:endParaRPr>
          </a:p>
        </p:txBody>
      </p:sp>
      <p:sp>
        <p:nvSpPr>
          <p:cNvPr id="8" name="object 6">
            <a:extLst>
              <a:ext uri="{FF2B5EF4-FFF2-40B4-BE49-F238E27FC236}">
                <a16:creationId xmlns:a16="http://schemas.microsoft.com/office/drawing/2014/main" id="{6818D71E-F3CA-81B2-04E7-DF63EEDFBB99}"/>
              </a:ext>
            </a:extLst>
          </p:cNvPr>
          <p:cNvSpPr txBox="1"/>
          <p:nvPr/>
        </p:nvSpPr>
        <p:spPr>
          <a:xfrm>
            <a:off x="228600" y="3125812"/>
            <a:ext cx="4940825" cy="2920030"/>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a:latin typeface="Calibri"/>
                <a:cs typeface="Calibri"/>
              </a:rPr>
              <a:t>W-SMA-5</a:t>
            </a:r>
            <a:endParaRPr sz="2100">
              <a:latin typeface="Calibri"/>
              <a:cs typeface="Calibri"/>
            </a:endParaRPr>
          </a:p>
          <a:p>
            <a:pPr marL="800100" marR="62865" lvl="1" indent="-343535">
              <a:spcBef>
                <a:spcPts val="0"/>
              </a:spcBef>
              <a:buFont typeface="Arial"/>
              <a:buChar char="•"/>
              <a:tabLst>
                <a:tab pos="342900" algn="l"/>
              </a:tabLst>
            </a:pPr>
            <a:r>
              <a:rPr sz="1600">
                <a:latin typeface="Calibri"/>
                <a:cs typeface="Calibri"/>
              </a:rPr>
              <a:t>This</a:t>
            </a:r>
            <a:r>
              <a:rPr sz="1600" spc="-65">
                <a:latin typeface="Calibri"/>
                <a:cs typeface="Calibri"/>
              </a:rPr>
              <a:t> </a:t>
            </a:r>
            <a:r>
              <a:rPr sz="1600">
                <a:latin typeface="Calibri"/>
                <a:cs typeface="Calibri"/>
              </a:rPr>
              <a:t>site</a:t>
            </a:r>
            <a:r>
              <a:rPr sz="1600" spc="-65">
                <a:latin typeface="Calibri"/>
                <a:cs typeface="Calibri"/>
              </a:rPr>
              <a:t> </a:t>
            </a:r>
            <a:r>
              <a:rPr sz="1600">
                <a:latin typeface="Calibri"/>
                <a:cs typeface="Calibri"/>
              </a:rPr>
              <a:t>monitors</a:t>
            </a:r>
            <a:r>
              <a:rPr sz="1600" spc="-30">
                <a:latin typeface="Calibri"/>
                <a:cs typeface="Calibri"/>
              </a:rPr>
              <a:t> </a:t>
            </a:r>
            <a:r>
              <a:rPr lang="en-US" sz="1600">
                <a:latin typeface="Calibri"/>
                <a:cs typeface="Calibri"/>
              </a:rPr>
              <a:t>SWMU 16-001(e), a dry well, SWMU 16-003(f), sumps; SWMU 16-026(b), an outfall; SWMU 16-026(c), an outfall; SWMU 16-026(d), an outfall; and SWMU 16-026(e), an outfall</a:t>
            </a:r>
            <a:r>
              <a:rPr lang="en-US" sz="1600" spc="-45">
                <a:latin typeface="Calibri"/>
                <a:cs typeface="Calibri"/>
              </a:rPr>
              <a:t>.</a:t>
            </a:r>
          </a:p>
          <a:p>
            <a:pPr marL="800100" marR="62865" lvl="1" indent="-343535">
              <a:spcBef>
                <a:spcPts val="0"/>
              </a:spcBef>
              <a:buFont typeface="Arial"/>
              <a:buChar char="•"/>
              <a:tabLst>
                <a:tab pos="342900" algn="l"/>
              </a:tabLst>
            </a:pPr>
            <a:r>
              <a:rPr lang="en-US" sz="1600">
                <a:latin typeface="Calibri"/>
                <a:cs typeface="Calibri"/>
              </a:rPr>
              <a:t>Sample collected in August 2023 </a:t>
            </a:r>
            <a:r>
              <a:rPr lang="en-US" sz="1600" spc="-20">
                <a:latin typeface="Calibri"/>
                <a:cs typeface="Calibri"/>
              </a:rPr>
              <a:t>had </a:t>
            </a:r>
            <a:r>
              <a:rPr lang="en-US" sz="1600" spc="-35">
                <a:latin typeface="Calibri"/>
                <a:cs typeface="Calibri"/>
              </a:rPr>
              <a:t>TAL</a:t>
            </a:r>
            <a:r>
              <a:rPr lang="en-US" sz="1600" spc="-25">
                <a:latin typeface="Calibri"/>
                <a:cs typeface="Calibri"/>
              </a:rPr>
              <a:t> </a:t>
            </a:r>
            <a:r>
              <a:rPr lang="en-US" sz="1600" spc="-10">
                <a:latin typeface="Calibri"/>
                <a:cs typeface="Calibri"/>
              </a:rPr>
              <a:t>exceedance ratios of</a:t>
            </a:r>
            <a:r>
              <a:rPr lang="en-US" sz="1600" spc="-20">
                <a:latin typeface="Calibri"/>
                <a:cs typeface="Calibri"/>
              </a:rPr>
              <a:t> </a:t>
            </a:r>
            <a:r>
              <a:rPr lang="en-US" sz="1600">
                <a:latin typeface="Calibri"/>
                <a:cs typeface="Calibri"/>
              </a:rPr>
              <a:t>2.0 x benzo(a)anthracene and 2.4 x benzo(b)flouranthene.</a:t>
            </a:r>
          </a:p>
          <a:p>
            <a:pPr marL="800100" marR="493395" lvl="1" indent="-343535">
              <a:spcBef>
                <a:spcPts val="0"/>
              </a:spcBef>
              <a:buFont typeface="Arial"/>
              <a:buChar char="•"/>
              <a:tabLst>
                <a:tab pos="342900" algn="l"/>
              </a:tabLst>
            </a:pPr>
            <a:r>
              <a:rPr lang="en-US" sz="1600">
                <a:latin typeface="Calibri"/>
                <a:cs typeface="Calibri"/>
              </a:rPr>
              <a:t>The</a:t>
            </a:r>
            <a:r>
              <a:rPr lang="en-US" sz="1600" spc="-25">
                <a:latin typeface="Calibri"/>
                <a:cs typeface="Calibri"/>
              </a:rPr>
              <a:t> </a:t>
            </a:r>
            <a:r>
              <a:rPr lang="en-US" sz="1600" spc="-10">
                <a:latin typeface="Calibri"/>
                <a:cs typeface="Calibri"/>
              </a:rPr>
              <a:t>corrective</a:t>
            </a:r>
            <a:r>
              <a:rPr lang="en-US" sz="1600" spc="15">
                <a:latin typeface="Calibri"/>
                <a:cs typeface="Calibri"/>
              </a:rPr>
              <a:t> </a:t>
            </a:r>
            <a:r>
              <a:rPr lang="en-US" sz="1600">
                <a:latin typeface="Calibri"/>
                <a:cs typeface="Calibri"/>
              </a:rPr>
              <a:t>action</a:t>
            </a:r>
            <a:r>
              <a:rPr lang="en-US" sz="1600" spc="-20">
                <a:latin typeface="Calibri"/>
                <a:cs typeface="Calibri"/>
              </a:rPr>
              <a:t> </a:t>
            </a:r>
            <a:r>
              <a:rPr lang="en-US" sz="1600" spc="-10">
                <a:latin typeface="Calibri"/>
                <a:cs typeface="Calibri"/>
              </a:rPr>
              <a:t>consisted</a:t>
            </a:r>
            <a:r>
              <a:rPr lang="en-US" sz="1600" spc="-35">
                <a:latin typeface="Calibri"/>
                <a:cs typeface="Calibri"/>
              </a:rPr>
              <a:t> </a:t>
            </a:r>
            <a:r>
              <a:rPr lang="en-US" sz="1600">
                <a:latin typeface="Calibri"/>
                <a:cs typeface="Calibri"/>
              </a:rPr>
              <a:t>of</a:t>
            </a:r>
            <a:r>
              <a:rPr lang="en-US" sz="1600" spc="-5">
                <a:latin typeface="Calibri"/>
                <a:cs typeface="Calibri"/>
              </a:rPr>
              <a:t> installing </a:t>
            </a:r>
            <a:r>
              <a:rPr lang="en-US" sz="1600">
                <a:latin typeface="Calibri"/>
                <a:cs typeface="Calibri"/>
              </a:rPr>
              <a:t>coir logs and wood chip wattles.</a:t>
            </a:r>
          </a:p>
        </p:txBody>
      </p:sp>
    </p:spTree>
    <p:extLst>
      <p:ext uri="{BB962C8B-B14F-4D97-AF65-F5344CB8AC3E}">
        <p14:creationId xmlns:p14="http://schemas.microsoft.com/office/powerpoint/2010/main" val="9952890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3C590-3617-83F5-2856-F19438874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47C4B-3860-B699-A6C4-832985E4F91B}"/>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AA139F10-0C2B-2F85-24AB-08C5B2F3846E}"/>
              </a:ext>
            </a:extLst>
          </p:cNvPr>
          <p:cNvPicPr>
            <a:picLocks noChangeAspect="1"/>
          </p:cNvPicPr>
          <p:nvPr/>
        </p:nvPicPr>
        <p:blipFill>
          <a:blip r:embed="rId2" cstate="screen">
            <a:extLst>
              <a:ext uri="{28A0092B-C50C-407E-A947-70E740481C1C}">
                <a14:useLocalDpi xmlns:a14="http://schemas.microsoft.com/office/drawing/2010/main"/>
              </a:ext>
            </a:extLst>
          </a:blip>
          <a:srcRect b="-697"/>
          <a:stretch>
            <a:fillRect/>
          </a:stretch>
        </p:blipFill>
        <p:spPr>
          <a:xfrm>
            <a:off x="149901" y="822933"/>
            <a:ext cx="8844197" cy="5417972"/>
          </a:xfrm>
          <a:prstGeom prst="rect">
            <a:avLst/>
          </a:prstGeom>
        </p:spPr>
      </p:pic>
      <p:sp>
        <p:nvSpPr>
          <p:cNvPr id="4" name="object 6">
            <a:extLst>
              <a:ext uri="{FF2B5EF4-FFF2-40B4-BE49-F238E27FC236}">
                <a16:creationId xmlns:a16="http://schemas.microsoft.com/office/drawing/2014/main" id="{9D7947D8-7136-2311-2CE5-C42FBB7D56B6}"/>
              </a:ext>
            </a:extLst>
          </p:cNvPr>
          <p:cNvSpPr txBox="1"/>
          <p:nvPr/>
        </p:nvSpPr>
        <p:spPr>
          <a:xfrm>
            <a:off x="446562" y="4109911"/>
            <a:ext cx="8250873" cy="1935145"/>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A-SMA-6</a:t>
            </a:r>
            <a:endParaRPr sz="2100" dirty="0">
              <a:latin typeface="Calibri"/>
              <a:cs typeface="Calibri"/>
            </a:endParaRPr>
          </a:p>
          <a:p>
            <a:pPr marL="800100" marR="62865" lvl="1" indent="-343535">
              <a:spcBef>
                <a:spcPts val="0"/>
              </a:spcBef>
              <a:buFont typeface="Arial"/>
              <a:buChar char="•"/>
              <a:tabLst>
                <a:tab pos="342900" algn="l"/>
              </a:tabLst>
            </a:pPr>
            <a:r>
              <a:rPr sz="1600" dirty="0">
                <a:latin typeface="Calibri"/>
                <a:cs typeface="Calibri"/>
              </a:rPr>
              <a:t>This</a:t>
            </a:r>
            <a:r>
              <a:rPr sz="1600" spc="-65" dirty="0">
                <a:latin typeface="Calibri"/>
                <a:cs typeface="Calibri"/>
              </a:rPr>
              <a:t> </a:t>
            </a:r>
            <a:r>
              <a:rPr sz="1600" dirty="0">
                <a:latin typeface="Calibri"/>
                <a:cs typeface="Calibri"/>
              </a:rPr>
              <a:t>site</a:t>
            </a:r>
            <a:r>
              <a:rPr sz="1600" spc="-65" dirty="0">
                <a:latin typeface="Calibri"/>
                <a:cs typeface="Calibri"/>
              </a:rPr>
              <a:t> </a:t>
            </a:r>
            <a:r>
              <a:rPr sz="1600" dirty="0">
                <a:latin typeface="Calibri"/>
                <a:cs typeface="Calibri"/>
              </a:rPr>
              <a:t>monitors</a:t>
            </a:r>
            <a:r>
              <a:rPr sz="1600" spc="-30" dirty="0">
                <a:latin typeface="Calibri"/>
                <a:cs typeface="Calibri"/>
              </a:rPr>
              <a:t> </a:t>
            </a:r>
            <a:r>
              <a:rPr lang="en-US" sz="1600" dirty="0">
                <a:latin typeface="Calibri"/>
                <a:cs typeface="Calibri"/>
              </a:rPr>
              <a:t>SWMU 33-004(k), drainlines; SWMU 33-007(a), a gun-firing site; SWMU 33-010(a), a surface disposal site; and SWMU 33-010(b), a canyon-side disposal site.</a:t>
            </a:r>
            <a:endParaRPr lang="en-US" sz="1600" spc="-45" dirty="0">
              <a:latin typeface="Calibri"/>
              <a:cs typeface="Calibri"/>
            </a:endParaRPr>
          </a:p>
          <a:p>
            <a:pPr marL="800100" marR="62865" lvl="1" indent="-343535">
              <a:spcBef>
                <a:spcPts val="0"/>
              </a:spcBef>
              <a:buFont typeface="Arial"/>
              <a:buChar char="•"/>
              <a:tabLst>
                <a:tab pos="342900" algn="l"/>
              </a:tabLst>
            </a:pPr>
            <a:r>
              <a:rPr lang="en-US" sz="1600" dirty="0">
                <a:latin typeface="Calibri"/>
                <a:cs typeface="Calibri"/>
              </a:rPr>
              <a:t>Samples collected in August 2013 and August 2023 </a:t>
            </a:r>
            <a:r>
              <a:rPr lang="en-US" sz="1600" spc="-20" dirty="0">
                <a:latin typeface="Calibri"/>
                <a:cs typeface="Calibri"/>
              </a:rPr>
              <a:t>had </a:t>
            </a:r>
            <a:r>
              <a:rPr lang="en-US" sz="1600" spc="-35" dirty="0">
                <a:latin typeface="Calibri"/>
                <a:cs typeface="Calibri"/>
              </a:rPr>
              <a:t>TAL</a:t>
            </a:r>
            <a:r>
              <a:rPr lang="en-US" sz="1600" spc="-25" dirty="0">
                <a:latin typeface="Calibri"/>
                <a:cs typeface="Calibri"/>
              </a:rPr>
              <a:t> </a:t>
            </a:r>
            <a:r>
              <a:rPr lang="en-US" sz="1600" spc="-10" dirty="0">
                <a:latin typeface="Calibri"/>
                <a:cs typeface="Calibri"/>
              </a:rPr>
              <a:t>exceedance ratios of</a:t>
            </a:r>
            <a:r>
              <a:rPr lang="en-US" sz="1600" spc="-20" dirty="0">
                <a:latin typeface="Calibri"/>
                <a:cs typeface="Calibri"/>
              </a:rPr>
              <a:t> </a:t>
            </a:r>
            <a:r>
              <a:rPr lang="en-US" sz="1600" dirty="0">
                <a:latin typeface="Calibri"/>
                <a:cs typeface="Calibri"/>
              </a:rPr>
              <a:t>1.11 x copper and 110 x total PCBs.</a:t>
            </a:r>
          </a:p>
          <a:p>
            <a:pPr marL="800100" marR="493395" lvl="1" indent="-343535">
              <a:spcBef>
                <a:spcPts val="0"/>
              </a:spcBef>
              <a:buFont typeface="Arial"/>
              <a:buChar char="•"/>
              <a:tabLst>
                <a:tab pos="342900" algn="l"/>
              </a:tabLst>
            </a:pPr>
            <a:r>
              <a:rPr lang="en-US" sz="1600" dirty="0">
                <a:latin typeface="Calibri"/>
                <a:cs typeface="Calibri"/>
              </a:rPr>
              <a:t>The</a:t>
            </a:r>
            <a:r>
              <a:rPr lang="en-US" sz="1600" spc="-25" dirty="0">
                <a:latin typeface="Calibri"/>
                <a:cs typeface="Calibri"/>
              </a:rPr>
              <a:t> </a:t>
            </a:r>
            <a:r>
              <a:rPr lang="en-US" sz="1600" spc="-10" dirty="0">
                <a:latin typeface="Calibri"/>
                <a:cs typeface="Calibri"/>
              </a:rPr>
              <a:t>corrective</a:t>
            </a:r>
            <a:r>
              <a:rPr lang="en-US" sz="1600" spc="15" dirty="0">
                <a:latin typeface="Calibri"/>
                <a:cs typeface="Calibri"/>
              </a:rPr>
              <a:t> </a:t>
            </a:r>
            <a:r>
              <a:rPr lang="en-US" sz="1600" dirty="0">
                <a:latin typeface="Calibri"/>
                <a:cs typeface="Calibri"/>
              </a:rPr>
              <a:t>action</a:t>
            </a:r>
            <a:r>
              <a:rPr lang="en-US" sz="1600" spc="-20" dirty="0">
                <a:latin typeface="Calibri"/>
                <a:cs typeface="Calibri"/>
              </a:rPr>
              <a:t> </a:t>
            </a:r>
            <a:r>
              <a:rPr lang="en-US" sz="1600" spc="-10" dirty="0">
                <a:latin typeface="Calibri"/>
                <a:cs typeface="Calibri"/>
              </a:rPr>
              <a:t>consisted</a:t>
            </a:r>
            <a:r>
              <a:rPr lang="en-US" sz="1600" spc="-35" dirty="0">
                <a:latin typeface="Calibri"/>
                <a:cs typeface="Calibri"/>
              </a:rPr>
              <a:t> </a:t>
            </a:r>
            <a:r>
              <a:rPr lang="en-US" sz="1600" dirty="0">
                <a:latin typeface="Calibri"/>
                <a:cs typeface="Calibri"/>
              </a:rPr>
              <a:t>of</a:t>
            </a:r>
            <a:r>
              <a:rPr lang="en-US" sz="1600" spc="-5" dirty="0">
                <a:latin typeface="Calibri"/>
                <a:cs typeface="Calibri"/>
              </a:rPr>
              <a:t> installing </a:t>
            </a:r>
            <a:r>
              <a:rPr lang="en-US" sz="1600" dirty="0">
                <a:latin typeface="Calibri"/>
                <a:cs typeface="Calibri"/>
              </a:rPr>
              <a:t>coir logs and an earthen berm with three rock spillways.</a:t>
            </a:r>
          </a:p>
        </p:txBody>
      </p:sp>
      <p:sp>
        <p:nvSpPr>
          <p:cNvPr id="5" name="object 5">
            <a:extLst>
              <a:ext uri="{FF2B5EF4-FFF2-40B4-BE49-F238E27FC236}">
                <a16:creationId xmlns:a16="http://schemas.microsoft.com/office/drawing/2014/main" id="{01C7972F-2E42-6182-2684-CA95F538011C}"/>
              </a:ext>
            </a:extLst>
          </p:cNvPr>
          <p:cNvSpPr txBox="1"/>
          <p:nvPr/>
        </p:nvSpPr>
        <p:spPr>
          <a:xfrm>
            <a:off x="966055" y="6240085"/>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Earthen berm A00903010024 at A-SMA-6 in TA-33 </a:t>
            </a:r>
            <a:endParaRPr sz="1200" dirty="0">
              <a:latin typeface="Calibri"/>
              <a:cs typeface="Calibri"/>
            </a:endParaRPr>
          </a:p>
        </p:txBody>
      </p:sp>
    </p:spTree>
    <p:extLst>
      <p:ext uri="{BB962C8B-B14F-4D97-AF65-F5344CB8AC3E}">
        <p14:creationId xmlns:p14="http://schemas.microsoft.com/office/powerpoint/2010/main" val="10301210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ECEF714-6960-5B64-EF86-71F4732E96F6}"/>
              </a:ext>
            </a:extLst>
          </p:cNvPr>
          <p:cNvSpPr>
            <a:spLocks noGrp="1"/>
          </p:cNvSpPr>
          <p:nvPr>
            <p:ph idx="1"/>
          </p:nvPr>
        </p:nvSpPr>
        <p:spPr/>
        <p:txBody>
          <a:bodyPr/>
          <a:lstStyle/>
          <a:p>
            <a:r>
              <a:rPr lang="en-US" dirty="0"/>
              <a:t>Acronyms</a:t>
            </a:r>
          </a:p>
          <a:p>
            <a:r>
              <a:rPr lang="en-US" dirty="0"/>
              <a:t>Individual Permit NM0030759 Corrective Actions</a:t>
            </a:r>
          </a:p>
          <a:p>
            <a:r>
              <a:rPr lang="en-US" dirty="0"/>
              <a:t>Corrective Actions Completed in 2025</a:t>
            </a:r>
          </a:p>
          <a:p>
            <a:r>
              <a:rPr lang="en-US" dirty="0"/>
              <a:t>Corrective Actions Scheduled for Completion in 2026</a:t>
            </a:r>
          </a:p>
          <a:p>
            <a:endParaRPr lang="en-US" dirty="0"/>
          </a:p>
        </p:txBody>
      </p:sp>
      <p:sp>
        <p:nvSpPr>
          <p:cNvPr id="2" name="Title 1">
            <a:extLst>
              <a:ext uri="{FF2B5EF4-FFF2-40B4-BE49-F238E27FC236}">
                <a16:creationId xmlns:a16="http://schemas.microsoft.com/office/drawing/2014/main" id="{D826B8AF-26FC-6DBE-54C7-978445CC11EA}"/>
              </a:ext>
            </a:extLst>
          </p:cNvPr>
          <p:cNvSpPr>
            <a:spLocks noGrp="1"/>
          </p:cNvSpPr>
          <p:nvPr>
            <p:ph type="title"/>
          </p:nvPr>
        </p:nvSpPr>
        <p:spPr/>
        <p:txBody>
          <a:bodyPr/>
          <a:lstStyle/>
          <a:p>
            <a:r>
              <a:rPr lang="en-US" dirty="0"/>
              <a:t>Presentation Outline</a:t>
            </a:r>
          </a:p>
        </p:txBody>
      </p:sp>
    </p:spTree>
    <p:extLst>
      <p:ext uri="{BB962C8B-B14F-4D97-AF65-F5344CB8AC3E}">
        <p14:creationId xmlns:p14="http://schemas.microsoft.com/office/powerpoint/2010/main" val="37861496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B1BD-B8E8-8940-1CFB-B166A8154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AF603-791D-75CA-0773-B05F40A022DC}"/>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A522C42A-0BBE-7FEB-DC0E-AF3CB8CE551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2446" y="846837"/>
            <a:ext cx="8979108" cy="5342350"/>
          </a:xfrm>
          <a:prstGeom prst="rect">
            <a:avLst/>
          </a:prstGeom>
        </p:spPr>
      </p:pic>
      <p:sp>
        <p:nvSpPr>
          <p:cNvPr id="4" name="object 6">
            <a:extLst>
              <a:ext uri="{FF2B5EF4-FFF2-40B4-BE49-F238E27FC236}">
                <a16:creationId xmlns:a16="http://schemas.microsoft.com/office/drawing/2014/main" id="{C29D9508-2319-EE24-8BF6-8934E7BDAF60}"/>
              </a:ext>
            </a:extLst>
          </p:cNvPr>
          <p:cNvSpPr txBox="1"/>
          <p:nvPr/>
        </p:nvSpPr>
        <p:spPr>
          <a:xfrm>
            <a:off x="228600" y="996499"/>
            <a:ext cx="5951686" cy="1688924"/>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CHQ-SMA-2</a:t>
            </a:r>
            <a:endParaRPr sz="2100" dirty="0">
              <a:latin typeface="Calibri"/>
              <a:cs typeface="Calibri"/>
            </a:endParaRPr>
          </a:p>
          <a:p>
            <a:pPr marL="800100" marR="62865" lvl="1" indent="-343535">
              <a:spcBef>
                <a:spcPts val="0"/>
              </a:spcBef>
              <a:buFont typeface="Arial"/>
              <a:buChar char="•"/>
              <a:tabLst>
                <a:tab pos="342900" algn="l"/>
              </a:tabLst>
            </a:pPr>
            <a:r>
              <a:rPr sz="1600" dirty="0">
                <a:latin typeface="Calibri"/>
                <a:cs typeface="Calibri"/>
              </a:rPr>
              <a:t>This</a:t>
            </a:r>
            <a:r>
              <a:rPr sz="1600" spc="-65" dirty="0">
                <a:latin typeface="Calibri"/>
                <a:cs typeface="Calibri"/>
              </a:rPr>
              <a:t> </a:t>
            </a:r>
            <a:r>
              <a:rPr sz="1600" dirty="0">
                <a:latin typeface="Calibri"/>
                <a:cs typeface="Calibri"/>
              </a:rPr>
              <a:t>site</a:t>
            </a:r>
            <a:r>
              <a:rPr sz="1600" spc="-65" dirty="0">
                <a:latin typeface="Calibri"/>
                <a:cs typeface="Calibri"/>
              </a:rPr>
              <a:t> </a:t>
            </a:r>
            <a:r>
              <a:rPr sz="1600" dirty="0">
                <a:latin typeface="Calibri"/>
                <a:cs typeface="Calibri"/>
              </a:rPr>
              <a:t>monitors </a:t>
            </a:r>
            <a:r>
              <a:rPr lang="en-US" sz="1600" dirty="0">
                <a:latin typeface="Calibri"/>
                <a:cs typeface="Calibri"/>
              </a:rPr>
              <a:t>SWMU 33-004(d), a septic system; SWMU 33-007(c), a firing site; and AOC C-33-003, soil contamination.</a:t>
            </a:r>
            <a:endParaRPr lang="en-US" sz="1600" spc="-45" dirty="0">
              <a:latin typeface="Calibri"/>
              <a:cs typeface="Calibri"/>
            </a:endParaRPr>
          </a:p>
          <a:p>
            <a:pPr marL="800100" marR="62865" lvl="1" indent="-343535">
              <a:spcBef>
                <a:spcPts val="0"/>
              </a:spcBef>
              <a:buFont typeface="Arial"/>
              <a:buChar char="•"/>
              <a:tabLst>
                <a:tab pos="342900" algn="l"/>
              </a:tabLst>
            </a:pPr>
            <a:r>
              <a:rPr lang="en-US" sz="1600" dirty="0">
                <a:latin typeface="Calibri"/>
                <a:cs typeface="Calibri"/>
              </a:rPr>
              <a:t>Samples collected in July 2022 and August 2023 </a:t>
            </a:r>
            <a:r>
              <a:rPr lang="en-US" sz="1600" spc="-20" dirty="0">
                <a:latin typeface="Calibri"/>
                <a:cs typeface="Calibri"/>
              </a:rPr>
              <a:t>had </a:t>
            </a:r>
            <a:r>
              <a:rPr lang="en-US" sz="1600" spc="-35" dirty="0">
                <a:latin typeface="Calibri"/>
                <a:cs typeface="Calibri"/>
              </a:rPr>
              <a:t>TAL</a:t>
            </a:r>
            <a:r>
              <a:rPr lang="en-US" sz="1600" spc="-25" dirty="0">
                <a:latin typeface="Calibri"/>
                <a:cs typeface="Calibri"/>
              </a:rPr>
              <a:t> </a:t>
            </a:r>
            <a:r>
              <a:rPr lang="en-US" sz="1600" spc="-10" dirty="0">
                <a:latin typeface="Calibri"/>
                <a:cs typeface="Calibri"/>
              </a:rPr>
              <a:t>exceedance ratios of</a:t>
            </a:r>
            <a:r>
              <a:rPr lang="en-US" sz="1600" spc="-20" dirty="0">
                <a:latin typeface="Calibri"/>
                <a:cs typeface="Calibri"/>
              </a:rPr>
              <a:t> </a:t>
            </a:r>
            <a:r>
              <a:rPr lang="en-US" sz="1600" dirty="0">
                <a:latin typeface="Calibri"/>
                <a:cs typeface="Calibri"/>
              </a:rPr>
              <a:t>1.26 x copper and 1.1 x total PCBs.</a:t>
            </a:r>
          </a:p>
          <a:p>
            <a:pPr marL="800100" marR="493395" lvl="1" indent="-343535">
              <a:spcBef>
                <a:spcPts val="0"/>
              </a:spcBef>
              <a:buFont typeface="Arial"/>
              <a:buChar char="•"/>
              <a:tabLst>
                <a:tab pos="342900" algn="l"/>
              </a:tabLst>
            </a:pPr>
            <a:r>
              <a:rPr lang="en-US" sz="1600" dirty="0">
                <a:latin typeface="Calibri"/>
                <a:cs typeface="Calibri"/>
              </a:rPr>
              <a:t>The</a:t>
            </a:r>
            <a:r>
              <a:rPr lang="en-US" sz="1600" spc="-25" dirty="0">
                <a:latin typeface="Calibri"/>
                <a:cs typeface="Calibri"/>
              </a:rPr>
              <a:t> </a:t>
            </a:r>
            <a:r>
              <a:rPr lang="en-US" sz="1600" spc="-10" dirty="0">
                <a:latin typeface="Calibri"/>
                <a:cs typeface="Calibri"/>
              </a:rPr>
              <a:t>corrective</a:t>
            </a:r>
            <a:r>
              <a:rPr lang="en-US" sz="1600" spc="15" dirty="0">
                <a:latin typeface="Calibri"/>
                <a:cs typeface="Calibri"/>
              </a:rPr>
              <a:t> </a:t>
            </a:r>
            <a:r>
              <a:rPr lang="en-US" sz="1600" dirty="0">
                <a:latin typeface="Calibri"/>
                <a:cs typeface="Calibri"/>
              </a:rPr>
              <a:t>action</a:t>
            </a:r>
            <a:r>
              <a:rPr lang="en-US" sz="1600" spc="-20" dirty="0">
                <a:latin typeface="Calibri"/>
                <a:cs typeface="Calibri"/>
              </a:rPr>
              <a:t> </a:t>
            </a:r>
            <a:r>
              <a:rPr lang="en-US" sz="1600" spc="-10" dirty="0">
                <a:latin typeface="Calibri"/>
                <a:cs typeface="Calibri"/>
              </a:rPr>
              <a:t>consisted</a:t>
            </a:r>
            <a:r>
              <a:rPr lang="en-US" sz="1600" spc="-35" dirty="0">
                <a:latin typeface="Calibri"/>
                <a:cs typeface="Calibri"/>
              </a:rPr>
              <a:t> </a:t>
            </a:r>
            <a:r>
              <a:rPr lang="en-US" sz="1600" dirty="0">
                <a:latin typeface="Calibri"/>
                <a:cs typeface="Calibri"/>
              </a:rPr>
              <a:t>of</a:t>
            </a:r>
            <a:r>
              <a:rPr lang="en-US" sz="1600" spc="-5" dirty="0">
                <a:latin typeface="Calibri"/>
                <a:cs typeface="Calibri"/>
              </a:rPr>
              <a:t> installing </a:t>
            </a:r>
            <a:r>
              <a:rPr lang="en-US" sz="1600" dirty="0">
                <a:latin typeface="Calibri"/>
                <a:cs typeface="Calibri"/>
              </a:rPr>
              <a:t>coir logs.</a:t>
            </a:r>
          </a:p>
        </p:txBody>
      </p:sp>
      <p:sp>
        <p:nvSpPr>
          <p:cNvPr id="5" name="object 5">
            <a:extLst>
              <a:ext uri="{FF2B5EF4-FFF2-40B4-BE49-F238E27FC236}">
                <a16:creationId xmlns:a16="http://schemas.microsoft.com/office/drawing/2014/main" id="{440941F5-1C8D-A688-209B-F18BC6EB8030}"/>
              </a:ext>
            </a:extLst>
          </p:cNvPr>
          <p:cNvSpPr txBox="1"/>
          <p:nvPr/>
        </p:nvSpPr>
        <p:spPr>
          <a:xfrm>
            <a:off x="907415" y="6189187"/>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Natural rock check dam Q00306010049 and new coir log Q00303140067 at CHQ-SMA-2 in TA-33 </a:t>
            </a:r>
            <a:endParaRPr sz="1200" dirty="0">
              <a:latin typeface="Calibri"/>
              <a:cs typeface="Calibri"/>
            </a:endParaRPr>
          </a:p>
        </p:txBody>
      </p:sp>
    </p:spTree>
    <p:extLst>
      <p:ext uri="{BB962C8B-B14F-4D97-AF65-F5344CB8AC3E}">
        <p14:creationId xmlns:p14="http://schemas.microsoft.com/office/powerpoint/2010/main" val="24116919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E9A6-6D71-CEAA-2E37-7D799A706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7BC45-158D-23C0-ABAD-BCB359D16382}"/>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7EE6C547-3F10-8840-6102-3F7AFDB5B2B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5216" y="813424"/>
            <a:ext cx="8973567" cy="5417644"/>
          </a:xfrm>
          <a:prstGeom prst="rect">
            <a:avLst/>
          </a:prstGeom>
        </p:spPr>
      </p:pic>
      <p:sp>
        <p:nvSpPr>
          <p:cNvPr id="4" name="object 5">
            <a:extLst>
              <a:ext uri="{FF2B5EF4-FFF2-40B4-BE49-F238E27FC236}">
                <a16:creationId xmlns:a16="http://schemas.microsoft.com/office/drawing/2014/main" id="{6AAA1C2D-B19B-0AC4-D512-24F14D8B14F4}"/>
              </a:ext>
            </a:extLst>
          </p:cNvPr>
          <p:cNvSpPr txBox="1"/>
          <p:nvPr/>
        </p:nvSpPr>
        <p:spPr>
          <a:xfrm>
            <a:off x="982238" y="6231068"/>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Rock check dam Q00902040036 and new coir log Q00903140053 at CHQ-SMA-6 in TA-33 </a:t>
            </a:r>
            <a:endParaRPr sz="1200" dirty="0">
              <a:latin typeface="Calibri"/>
              <a:cs typeface="Calibri"/>
            </a:endParaRPr>
          </a:p>
        </p:txBody>
      </p:sp>
      <p:sp>
        <p:nvSpPr>
          <p:cNvPr id="5" name="object 6">
            <a:extLst>
              <a:ext uri="{FF2B5EF4-FFF2-40B4-BE49-F238E27FC236}">
                <a16:creationId xmlns:a16="http://schemas.microsoft.com/office/drawing/2014/main" id="{A854DBCD-0AB6-CCA2-DFB3-963CB8A0BECB}"/>
              </a:ext>
            </a:extLst>
          </p:cNvPr>
          <p:cNvSpPr txBox="1"/>
          <p:nvPr/>
        </p:nvSpPr>
        <p:spPr>
          <a:xfrm>
            <a:off x="85216" y="3362334"/>
            <a:ext cx="4924934" cy="2868734"/>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CHQ-SMA-6</a:t>
            </a:r>
            <a:endParaRPr sz="2100" dirty="0">
              <a:latin typeface="Calibri"/>
              <a:cs typeface="Calibri"/>
            </a:endParaRPr>
          </a:p>
          <a:p>
            <a:pPr marL="800100" marR="62865" lvl="1" indent="-343535">
              <a:spcBef>
                <a:spcPts val="0"/>
              </a:spcBef>
              <a:buFont typeface="Arial"/>
              <a:buChar char="•"/>
              <a:tabLst>
                <a:tab pos="342900" algn="l"/>
              </a:tabLst>
            </a:pPr>
            <a:r>
              <a:rPr sz="1600" dirty="0">
                <a:latin typeface="Calibri"/>
                <a:cs typeface="Calibri"/>
              </a:rPr>
              <a:t>This</a:t>
            </a:r>
            <a:r>
              <a:rPr sz="1600" spc="-65" dirty="0">
                <a:latin typeface="Calibri"/>
                <a:cs typeface="Calibri"/>
              </a:rPr>
              <a:t> </a:t>
            </a:r>
            <a:r>
              <a:rPr sz="1600" dirty="0">
                <a:latin typeface="Calibri"/>
                <a:cs typeface="Calibri"/>
              </a:rPr>
              <a:t>site</a:t>
            </a:r>
            <a:r>
              <a:rPr sz="1600" spc="-65" dirty="0">
                <a:latin typeface="Calibri"/>
                <a:cs typeface="Calibri"/>
              </a:rPr>
              <a:t> </a:t>
            </a:r>
            <a:r>
              <a:rPr sz="1600" dirty="0">
                <a:latin typeface="Calibri"/>
                <a:cs typeface="Calibri"/>
              </a:rPr>
              <a:t>monitors</a:t>
            </a:r>
            <a:r>
              <a:rPr sz="1600" spc="-30" dirty="0">
                <a:latin typeface="Calibri"/>
                <a:cs typeface="Calibri"/>
              </a:rPr>
              <a:t> </a:t>
            </a:r>
            <a:r>
              <a:rPr lang="en-US" sz="1600" dirty="0">
                <a:latin typeface="Calibri"/>
                <a:cs typeface="Calibri"/>
              </a:rPr>
              <a:t>33-004(j), a drainline and an outfall; SWMU 33-006(a), a firing site; SWMU 33-007(b), a firing site; </a:t>
            </a:r>
            <a:r>
              <a:rPr lang="fr-FR" sz="1600" dirty="0">
                <a:latin typeface="Calibri"/>
                <a:cs typeface="Calibri"/>
              </a:rPr>
              <a:t>SWMU 33-010(c), </a:t>
            </a:r>
            <a:r>
              <a:rPr lang="en-US" sz="1600" dirty="0">
                <a:latin typeface="Calibri"/>
                <a:cs typeface="Calibri"/>
              </a:rPr>
              <a:t>a </a:t>
            </a:r>
            <a:r>
              <a:rPr lang="fr-FR" sz="1600" dirty="0">
                <a:latin typeface="Calibri"/>
                <a:cs typeface="Calibri"/>
              </a:rPr>
              <a:t>surface disposal site; </a:t>
            </a:r>
            <a:r>
              <a:rPr lang="pt-BR" sz="1600" dirty="0">
                <a:latin typeface="Calibri"/>
                <a:cs typeface="Calibri"/>
              </a:rPr>
              <a:t>SWMU 33-010(h), </a:t>
            </a:r>
            <a:r>
              <a:rPr lang="en-US" sz="1600" dirty="0">
                <a:latin typeface="Calibri"/>
                <a:cs typeface="Calibri"/>
              </a:rPr>
              <a:t>a </a:t>
            </a:r>
            <a:r>
              <a:rPr lang="pt-BR" sz="1600" dirty="0">
                <a:latin typeface="Calibri"/>
                <a:cs typeface="Calibri"/>
              </a:rPr>
              <a:t>surface disposal site; and SWMU 33-014, </a:t>
            </a:r>
            <a:r>
              <a:rPr lang="en-US" sz="1600" dirty="0">
                <a:latin typeface="Calibri"/>
                <a:cs typeface="Calibri"/>
              </a:rPr>
              <a:t>a </a:t>
            </a:r>
            <a:r>
              <a:rPr lang="pt-BR" sz="1600" dirty="0">
                <a:latin typeface="Calibri"/>
                <a:cs typeface="Calibri"/>
              </a:rPr>
              <a:t>burn site</a:t>
            </a:r>
            <a:r>
              <a:rPr lang="en-US" sz="1600" dirty="0">
                <a:latin typeface="Calibri"/>
                <a:cs typeface="Calibri"/>
              </a:rPr>
              <a:t>.</a:t>
            </a:r>
            <a:endParaRPr lang="en-US" sz="1600" spc="-45" dirty="0">
              <a:latin typeface="Calibri"/>
              <a:cs typeface="Calibri"/>
            </a:endParaRPr>
          </a:p>
          <a:p>
            <a:pPr marL="800100" marR="62865" lvl="1" indent="-343535">
              <a:spcBef>
                <a:spcPts val="0"/>
              </a:spcBef>
              <a:buFont typeface="Arial"/>
              <a:buChar char="•"/>
              <a:tabLst>
                <a:tab pos="342900" algn="l"/>
              </a:tabLst>
            </a:pPr>
            <a:r>
              <a:rPr lang="en-US" sz="1600" dirty="0">
                <a:latin typeface="Calibri"/>
                <a:cs typeface="Calibri"/>
              </a:rPr>
              <a:t>Samples collected in July 2022 and September 2023 </a:t>
            </a:r>
            <a:r>
              <a:rPr lang="en-US" sz="1600" spc="-20" dirty="0">
                <a:latin typeface="Calibri"/>
                <a:cs typeface="Calibri"/>
              </a:rPr>
              <a:t>had </a:t>
            </a:r>
            <a:r>
              <a:rPr lang="en-US" sz="1600" spc="-35" dirty="0">
                <a:latin typeface="Calibri"/>
                <a:cs typeface="Calibri"/>
              </a:rPr>
              <a:t>TAL</a:t>
            </a:r>
            <a:r>
              <a:rPr lang="en-US" sz="1600" spc="-25" dirty="0">
                <a:latin typeface="Calibri"/>
                <a:cs typeface="Calibri"/>
              </a:rPr>
              <a:t> </a:t>
            </a:r>
            <a:r>
              <a:rPr lang="en-US" sz="1600" spc="-10" dirty="0">
                <a:latin typeface="Calibri"/>
                <a:cs typeface="Calibri"/>
              </a:rPr>
              <a:t>exceedance ratios of</a:t>
            </a:r>
            <a:r>
              <a:rPr lang="en-US" sz="1600" spc="-20" dirty="0">
                <a:latin typeface="Calibri"/>
                <a:cs typeface="Calibri"/>
              </a:rPr>
              <a:t> </a:t>
            </a:r>
            <a:r>
              <a:rPr lang="en-US" sz="1600" dirty="0">
                <a:latin typeface="Calibri"/>
                <a:cs typeface="Calibri"/>
              </a:rPr>
              <a:t>9.10 &amp; 6.18 x copper.</a:t>
            </a:r>
          </a:p>
          <a:p>
            <a:pPr marL="800100" marR="493395" lvl="1" indent="-343535">
              <a:spcBef>
                <a:spcPts val="0"/>
              </a:spcBef>
              <a:buFont typeface="Arial"/>
              <a:buChar char="•"/>
              <a:tabLst>
                <a:tab pos="342900" algn="l"/>
              </a:tabLst>
            </a:pPr>
            <a:r>
              <a:rPr lang="en-US" sz="1600" dirty="0">
                <a:latin typeface="Calibri"/>
                <a:cs typeface="Calibri"/>
              </a:rPr>
              <a:t>The</a:t>
            </a:r>
            <a:r>
              <a:rPr lang="en-US" sz="1600" spc="-25" dirty="0">
                <a:latin typeface="Calibri"/>
                <a:cs typeface="Calibri"/>
              </a:rPr>
              <a:t> </a:t>
            </a:r>
            <a:r>
              <a:rPr lang="en-US" sz="1600" spc="-10" dirty="0">
                <a:latin typeface="Calibri"/>
                <a:cs typeface="Calibri"/>
              </a:rPr>
              <a:t>corrective</a:t>
            </a:r>
            <a:r>
              <a:rPr lang="en-US" sz="1600" spc="15" dirty="0">
                <a:latin typeface="Calibri"/>
                <a:cs typeface="Calibri"/>
              </a:rPr>
              <a:t> </a:t>
            </a:r>
            <a:r>
              <a:rPr lang="en-US" sz="1600" dirty="0">
                <a:latin typeface="Calibri"/>
                <a:cs typeface="Calibri"/>
              </a:rPr>
              <a:t>action</a:t>
            </a:r>
            <a:r>
              <a:rPr lang="en-US" sz="1600" spc="-20" dirty="0">
                <a:latin typeface="Calibri"/>
                <a:cs typeface="Calibri"/>
              </a:rPr>
              <a:t> </a:t>
            </a:r>
            <a:r>
              <a:rPr lang="en-US" sz="1600" spc="-10" dirty="0">
                <a:latin typeface="Calibri"/>
                <a:cs typeface="Calibri"/>
              </a:rPr>
              <a:t>consisted</a:t>
            </a:r>
            <a:r>
              <a:rPr lang="en-US" sz="1600" spc="-35" dirty="0">
                <a:latin typeface="Calibri"/>
                <a:cs typeface="Calibri"/>
              </a:rPr>
              <a:t> </a:t>
            </a:r>
            <a:r>
              <a:rPr lang="en-US" sz="1600" dirty="0">
                <a:latin typeface="Calibri"/>
                <a:cs typeface="Calibri"/>
              </a:rPr>
              <a:t>of</a:t>
            </a:r>
            <a:r>
              <a:rPr lang="en-US" sz="1600" spc="-5" dirty="0">
                <a:latin typeface="Calibri"/>
                <a:cs typeface="Calibri"/>
              </a:rPr>
              <a:t> installing </a:t>
            </a:r>
            <a:r>
              <a:rPr lang="en-US" sz="1600" dirty="0">
                <a:latin typeface="Calibri"/>
                <a:cs typeface="Calibri"/>
              </a:rPr>
              <a:t>coir logs.</a:t>
            </a:r>
          </a:p>
        </p:txBody>
      </p:sp>
    </p:spTree>
    <p:extLst>
      <p:ext uri="{BB962C8B-B14F-4D97-AF65-F5344CB8AC3E}">
        <p14:creationId xmlns:p14="http://schemas.microsoft.com/office/powerpoint/2010/main" val="22837766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E2C6-F883-29C1-E61C-C51A308FE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B2092-E0AC-D6E6-3103-AD60E70C277B}"/>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Scheduled for 2026 – 27 SMAs</a:t>
            </a:r>
            <a:endParaRPr lang="en-US" kern="0" dirty="0"/>
          </a:p>
        </p:txBody>
      </p:sp>
      <p:pic>
        <p:nvPicPr>
          <p:cNvPr id="3" name="Picture 2" descr="Map&#10;&#10;AI-generated content may be incorrect.">
            <a:extLst>
              <a:ext uri="{FF2B5EF4-FFF2-40B4-BE49-F238E27FC236}">
                <a16:creationId xmlns:a16="http://schemas.microsoft.com/office/drawing/2014/main" id="{CEAA4793-9F69-3672-0DF6-34CF4A3B70B9}"/>
              </a:ext>
            </a:extLst>
          </p:cNvPr>
          <p:cNvPicPr>
            <a:picLocks noChangeAspect="1"/>
          </p:cNvPicPr>
          <p:nvPr/>
        </p:nvPicPr>
        <p:blipFill>
          <a:blip r:embed="rId2"/>
          <a:stretch>
            <a:fillRect/>
          </a:stretch>
        </p:blipFill>
        <p:spPr>
          <a:xfrm>
            <a:off x="25631" y="828796"/>
            <a:ext cx="9092738" cy="5200408"/>
          </a:xfrm>
          <a:prstGeom prst="rect">
            <a:avLst/>
          </a:prstGeom>
        </p:spPr>
      </p:pic>
    </p:spTree>
    <p:extLst>
      <p:ext uri="{BB962C8B-B14F-4D97-AF65-F5344CB8AC3E}">
        <p14:creationId xmlns:p14="http://schemas.microsoft.com/office/powerpoint/2010/main" val="12104597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0033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03AE-FE7C-B5F5-0F17-23C7E5EE9D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0A34CD-E6C2-F0F1-B4C4-E1BE889AE0AD}"/>
              </a:ext>
            </a:extLst>
          </p:cNvPr>
          <p:cNvSpPr>
            <a:spLocks noGrp="1"/>
          </p:cNvSpPr>
          <p:nvPr>
            <p:ph type="title"/>
          </p:nvPr>
        </p:nvSpPr>
        <p:spPr/>
        <p:txBody>
          <a:bodyPr/>
          <a:lstStyle/>
          <a:p>
            <a:r>
              <a:rPr lang="en-US" dirty="0"/>
              <a:t>Acronyms</a:t>
            </a:r>
          </a:p>
        </p:txBody>
      </p:sp>
      <p:sp>
        <p:nvSpPr>
          <p:cNvPr id="8" name="object 2">
            <a:extLst>
              <a:ext uri="{FF2B5EF4-FFF2-40B4-BE49-F238E27FC236}">
                <a16:creationId xmlns:a16="http://schemas.microsoft.com/office/drawing/2014/main" id="{07F245B2-DFFB-2E22-A9D5-815F9B4CB362}"/>
              </a:ext>
            </a:extLst>
          </p:cNvPr>
          <p:cNvSpPr txBox="1">
            <a:spLocks/>
          </p:cNvSpPr>
          <p:nvPr/>
        </p:nvSpPr>
        <p:spPr>
          <a:xfrm>
            <a:off x="302859" y="752030"/>
            <a:ext cx="3488690" cy="5489322"/>
          </a:xfrm>
          <a:prstGeom prst="rect">
            <a:avLst/>
          </a:prstGeom>
        </p:spPr>
        <p:txBody>
          <a:bodyPr vert="horz" wrap="square" lIns="0" tIns="61594" rIns="0" bIns="0" rtlCol="0">
            <a:spAutoFit/>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354965" indent="-342265">
              <a:spcBef>
                <a:spcPts val="380"/>
              </a:spcBef>
              <a:buFont typeface="Arial"/>
              <a:buChar char="•"/>
              <a:tabLst>
                <a:tab pos="354965" algn="l"/>
              </a:tabLst>
            </a:pPr>
            <a:r>
              <a:rPr lang="en-US" sz="1800" dirty="0">
                <a:latin typeface="Calibri"/>
                <a:cs typeface="Calibri"/>
              </a:rPr>
              <a:t>2M – </a:t>
            </a:r>
            <a:r>
              <a:rPr lang="en-US" sz="1800" dirty="0" err="1">
                <a:latin typeface="Calibri"/>
                <a:cs typeface="Calibri"/>
              </a:rPr>
              <a:t>Twomile</a:t>
            </a:r>
            <a:r>
              <a:rPr lang="en-US" sz="1800" dirty="0">
                <a:latin typeface="Calibri"/>
                <a:cs typeface="Calibri"/>
              </a:rPr>
              <a:t> Canyon</a:t>
            </a:r>
          </a:p>
          <a:p>
            <a:pPr marL="354965" indent="-342265">
              <a:spcBef>
                <a:spcPts val="380"/>
              </a:spcBef>
              <a:buFont typeface="Arial"/>
              <a:buChar char="•"/>
              <a:tabLst>
                <a:tab pos="354965" algn="l"/>
              </a:tabLst>
            </a:pPr>
            <a:r>
              <a:rPr lang="en-US" sz="1800" dirty="0">
                <a:latin typeface="Calibri"/>
                <a:cs typeface="Calibri"/>
              </a:rPr>
              <a:t>3M – </a:t>
            </a:r>
            <a:r>
              <a:rPr lang="en-US" sz="1800" dirty="0" err="1">
                <a:latin typeface="Calibri"/>
                <a:cs typeface="Calibri"/>
              </a:rPr>
              <a:t>Threemile</a:t>
            </a:r>
            <a:r>
              <a:rPr lang="en-US" sz="1800" dirty="0">
                <a:latin typeface="Calibri"/>
                <a:cs typeface="Calibri"/>
              </a:rPr>
              <a:t> Canyon</a:t>
            </a:r>
          </a:p>
          <a:p>
            <a:pPr marL="354965" indent="-342265">
              <a:spcBef>
                <a:spcPts val="385"/>
              </a:spcBef>
              <a:buFont typeface="Arial"/>
              <a:buChar char="•"/>
              <a:tabLst>
                <a:tab pos="354965" algn="l"/>
              </a:tabLst>
            </a:pPr>
            <a:r>
              <a:rPr lang="en-US" sz="1800" dirty="0">
                <a:latin typeface="Calibri"/>
                <a:cs typeface="Calibri"/>
              </a:rPr>
              <a:t>A – Ancho Canyon</a:t>
            </a:r>
          </a:p>
          <a:p>
            <a:pPr marL="354965" indent="-342265">
              <a:spcBef>
                <a:spcPts val="385"/>
              </a:spcBef>
              <a:buFont typeface="Arial"/>
              <a:buChar char="•"/>
              <a:tabLst>
                <a:tab pos="354965" algn="l"/>
              </a:tabLst>
            </a:pPr>
            <a:r>
              <a:rPr lang="en-US" sz="1800" dirty="0">
                <a:latin typeface="Calibri"/>
                <a:cs typeface="Calibri"/>
              </a:rPr>
              <a:t>Acid – Acid Canyon</a:t>
            </a:r>
          </a:p>
          <a:p>
            <a:pPr marL="354965" indent="-342265">
              <a:spcBef>
                <a:spcPts val="385"/>
              </a:spcBef>
              <a:buFont typeface="Arial"/>
              <a:buChar char="•"/>
              <a:tabLst>
                <a:tab pos="354965" algn="l"/>
              </a:tabLst>
            </a:pPr>
            <a:r>
              <a:rPr lang="en-US" sz="1800" dirty="0">
                <a:latin typeface="Calibri"/>
                <a:cs typeface="Calibri"/>
              </a:rPr>
              <a:t>AOC – Area of Concern</a:t>
            </a:r>
          </a:p>
          <a:p>
            <a:pPr marL="354965" indent="-342265">
              <a:spcBef>
                <a:spcPts val="384"/>
              </a:spcBef>
              <a:buFont typeface="Arial"/>
              <a:buChar char="•"/>
              <a:tabLst>
                <a:tab pos="354965" algn="l"/>
              </a:tabLst>
            </a:pPr>
            <a:r>
              <a:rPr lang="en-US" sz="1800" dirty="0">
                <a:latin typeface="Calibri"/>
                <a:cs typeface="Calibri"/>
              </a:rPr>
              <a:t>B – Bayo Canyon</a:t>
            </a:r>
          </a:p>
          <a:p>
            <a:pPr marL="354965" indent="-342265">
              <a:spcBef>
                <a:spcPts val="380"/>
              </a:spcBef>
              <a:buFont typeface="Arial"/>
              <a:buChar char="•"/>
              <a:tabLst>
                <a:tab pos="354965" algn="l"/>
              </a:tabLst>
            </a:pPr>
            <a:r>
              <a:rPr lang="en-US" sz="1800" dirty="0">
                <a:latin typeface="Calibri"/>
                <a:cs typeface="Calibri"/>
              </a:rPr>
              <a:t>BTV – Background Threshold Value</a:t>
            </a:r>
          </a:p>
          <a:p>
            <a:pPr marL="354965" indent="-342265">
              <a:spcBef>
                <a:spcPts val="385"/>
              </a:spcBef>
              <a:buFont typeface="Arial"/>
              <a:buChar char="•"/>
              <a:tabLst>
                <a:tab pos="354965" algn="l"/>
              </a:tabLst>
            </a:pPr>
            <a:r>
              <a:rPr lang="en-US" sz="1800" dirty="0">
                <a:latin typeface="Calibri"/>
                <a:cs typeface="Calibri"/>
              </a:rPr>
              <a:t>CDB – Cañada del </a:t>
            </a:r>
            <a:r>
              <a:rPr lang="en-US" sz="1800" dirty="0" err="1">
                <a:latin typeface="Calibri"/>
                <a:cs typeface="Calibri"/>
              </a:rPr>
              <a:t>Buey</a:t>
            </a:r>
            <a:endParaRPr lang="en-US" sz="1800" dirty="0">
              <a:latin typeface="Calibri"/>
              <a:cs typeface="Calibri"/>
            </a:endParaRPr>
          </a:p>
          <a:p>
            <a:pPr marL="354965" indent="-342265">
              <a:spcBef>
                <a:spcPts val="385"/>
              </a:spcBef>
              <a:buFont typeface="Arial"/>
              <a:buChar char="•"/>
              <a:tabLst>
                <a:tab pos="354965" algn="l"/>
              </a:tabLst>
            </a:pPr>
            <a:r>
              <a:rPr lang="en-US" sz="1800" dirty="0">
                <a:latin typeface="Calibri"/>
                <a:cs typeface="Calibri"/>
              </a:rPr>
              <a:t>CDV – Cañon de Valle</a:t>
            </a:r>
          </a:p>
          <a:p>
            <a:pPr marL="354965" indent="-342265">
              <a:spcBef>
                <a:spcPts val="385"/>
              </a:spcBef>
              <a:buFont typeface="Arial"/>
              <a:buChar char="•"/>
              <a:tabLst>
                <a:tab pos="354965" algn="l"/>
              </a:tabLst>
            </a:pPr>
            <a:r>
              <a:rPr lang="en-US" sz="1800" dirty="0">
                <a:latin typeface="Calibri"/>
                <a:cs typeface="Calibri"/>
              </a:rPr>
              <a:t>CHQ – </a:t>
            </a:r>
            <a:r>
              <a:rPr lang="en-US" sz="1800" dirty="0" err="1">
                <a:latin typeface="Calibri"/>
                <a:cs typeface="Calibri"/>
              </a:rPr>
              <a:t>Chaquehui</a:t>
            </a:r>
            <a:r>
              <a:rPr lang="en-US" sz="1800" dirty="0">
                <a:latin typeface="Calibri"/>
                <a:cs typeface="Calibri"/>
              </a:rPr>
              <a:t> Canyon</a:t>
            </a:r>
          </a:p>
          <a:p>
            <a:pPr marL="354965" indent="-342265">
              <a:spcBef>
                <a:spcPts val="384"/>
              </a:spcBef>
              <a:buFont typeface="Arial"/>
              <a:buChar char="•"/>
              <a:tabLst>
                <a:tab pos="354965" algn="l"/>
              </a:tabLst>
            </a:pPr>
            <a:r>
              <a:rPr lang="en-US" sz="1800" dirty="0">
                <a:latin typeface="Calibri"/>
                <a:cs typeface="Calibri"/>
              </a:rPr>
              <a:t>DP – DP Canyon</a:t>
            </a:r>
          </a:p>
          <a:p>
            <a:pPr marL="354965" indent="-342265">
              <a:spcBef>
                <a:spcPts val="380"/>
              </a:spcBef>
              <a:buFont typeface="Arial"/>
              <a:buChar char="•"/>
              <a:tabLst>
                <a:tab pos="354965" algn="l"/>
              </a:tabLst>
            </a:pPr>
            <a:r>
              <a:rPr lang="en-US" sz="1800" dirty="0">
                <a:latin typeface="Calibri"/>
                <a:cs typeface="Calibri"/>
              </a:rPr>
              <a:t>IP – Individual Permit</a:t>
            </a:r>
          </a:p>
          <a:p>
            <a:pPr marL="354965" indent="-342265">
              <a:spcBef>
                <a:spcPts val="385"/>
              </a:spcBef>
              <a:buFont typeface="Arial"/>
              <a:buChar char="•"/>
              <a:tabLst>
                <a:tab pos="354965" algn="l"/>
              </a:tabLst>
            </a:pPr>
            <a:r>
              <a:rPr lang="en-US" sz="1800" dirty="0">
                <a:latin typeface="Calibri"/>
                <a:cs typeface="Calibri"/>
              </a:rPr>
              <a:t>LA – Los Alamos Canyon</a:t>
            </a:r>
          </a:p>
          <a:p>
            <a:pPr marL="354965" indent="-342265">
              <a:spcBef>
                <a:spcPts val="385"/>
              </a:spcBef>
              <a:buFont typeface="Arial"/>
              <a:buChar char="•"/>
              <a:tabLst>
                <a:tab pos="354965" algn="l"/>
              </a:tabLst>
            </a:pPr>
            <a:r>
              <a:rPr lang="en-US" sz="1800" dirty="0">
                <a:latin typeface="Calibri"/>
                <a:cs typeface="Calibri"/>
              </a:rPr>
              <a:t>LANL – Los Alamos National Laboratory</a:t>
            </a:r>
          </a:p>
          <a:p>
            <a:pPr marL="354965" indent="-342265">
              <a:spcBef>
                <a:spcPts val="385"/>
              </a:spcBef>
              <a:buFont typeface="Arial"/>
              <a:buChar char="•"/>
              <a:tabLst>
                <a:tab pos="354965" algn="l"/>
              </a:tabLst>
            </a:pPr>
            <a:r>
              <a:rPr lang="en-US" sz="1800" dirty="0">
                <a:latin typeface="Calibri"/>
                <a:cs typeface="Calibri"/>
              </a:rPr>
              <a:t>M – Mortandad Canyon</a:t>
            </a:r>
          </a:p>
        </p:txBody>
      </p:sp>
      <p:sp>
        <p:nvSpPr>
          <p:cNvPr id="9" name="object 3">
            <a:extLst>
              <a:ext uri="{FF2B5EF4-FFF2-40B4-BE49-F238E27FC236}">
                <a16:creationId xmlns:a16="http://schemas.microsoft.com/office/drawing/2014/main" id="{10787C8B-F7EB-D3D4-6C99-EB57ECE00574}"/>
              </a:ext>
            </a:extLst>
          </p:cNvPr>
          <p:cNvSpPr txBox="1">
            <a:spLocks/>
          </p:cNvSpPr>
          <p:nvPr/>
        </p:nvSpPr>
        <p:spPr>
          <a:xfrm>
            <a:off x="4174828" y="752030"/>
            <a:ext cx="4564888" cy="5212323"/>
          </a:xfrm>
          <a:prstGeom prst="rect">
            <a:avLst/>
          </a:prstGeom>
        </p:spPr>
        <p:txBody>
          <a:bodyPr vert="horz" wrap="square" lIns="0" tIns="61594" rIns="0" bIns="0" rtlCol="0">
            <a:spAutoFit/>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354965" indent="-342265">
              <a:spcBef>
                <a:spcPts val="380"/>
              </a:spcBef>
              <a:buFont typeface="Arial"/>
              <a:buChar char="•"/>
              <a:tabLst>
                <a:tab pos="354965" algn="l"/>
              </a:tabLst>
            </a:pPr>
            <a:r>
              <a:rPr lang="en-US" sz="1800" dirty="0">
                <a:latin typeface="Calibri"/>
                <a:cs typeface="Calibri"/>
              </a:rPr>
              <a:t>NPDES – National Pollutant Discharge Elimination System</a:t>
            </a:r>
          </a:p>
          <a:p>
            <a:pPr marL="354965" indent="-342265">
              <a:spcBef>
                <a:spcPts val="380"/>
              </a:spcBef>
              <a:buFont typeface="Arial"/>
              <a:buChar char="•"/>
              <a:tabLst>
                <a:tab pos="354965" algn="l"/>
              </a:tabLst>
            </a:pPr>
            <a:r>
              <a:rPr lang="en-US" sz="1800" dirty="0">
                <a:latin typeface="Calibri"/>
                <a:cs typeface="Calibri"/>
              </a:rPr>
              <a:t>P – Pueblo Canyon</a:t>
            </a:r>
          </a:p>
          <a:p>
            <a:pPr marL="354965" indent="-342265">
              <a:spcBef>
                <a:spcPts val="385"/>
              </a:spcBef>
              <a:buFont typeface="Arial"/>
              <a:buChar char="•"/>
              <a:tabLst>
                <a:tab pos="354965" algn="l"/>
              </a:tabLst>
            </a:pPr>
            <a:r>
              <a:rPr lang="en-US" sz="1800" dirty="0">
                <a:latin typeface="Calibri"/>
                <a:cs typeface="Calibri"/>
              </a:rPr>
              <a:t>PCB – Polychlorinated biphenyl</a:t>
            </a:r>
          </a:p>
          <a:p>
            <a:pPr marL="354965" indent="-342265">
              <a:spcBef>
                <a:spcPts val="385"/>
              </a:spcBef>
              <a:buFont typeface="Arial"/>
              <a:buChar char="•"/>
              <a:tabLst>
                <a:tab pos="354965" algn="l"/>
              </a:tabLst>
            </a:pPr>
            <a:r>
              <a:rPr lang="en-US" sz="1800" dirty="0">
                <a:latin typeface="Calibri"/>
                <a:cs typeface="Calibri"/>
              </a:rPr>
              <a:t>POC – Pollutant of Concern</a:t>
            </a:r>
          </a:p>
          <a:p>
            <a:pPr marL="354965" indent="-342265">
              <a:spcBef>
                <a:spcPts val="385"/>
              </a:spcBef>
              <a:buFont typeface="Arial"/>
              <a:buChar char="•"/>
              <a:tabLst>
                <a:tab pos="354965" algn="l"/>
              </a:tabLst>
            </a:pPr>
            <a:r>
              <a:rPr lang="en-US" sz="1800" dirty="0">
                <a:latin typeface="Calibri"/>
                <a:cs typeface="Calibri"/>
              </a:rPr>
              <a:t>PJ – Pajarito Canyon</a:t>
            </a:r>
          </a:p>
          <a:p>
            <a:pPr marL="354965" indent="-342265">
              <a:spcBef>
                <a:spcPts val="384"/>
              </a:spcBef>
              <a:buFont typeface="Arial"/>
              <a:buChar char="•"/>
              <a:tabLst>
                <a:tab pos="354965" algn="l"/>
              </a:tabLst>
            </a:pPr>
            <a:r>
              <a:rPr lang="en-US" sz="1800" dirty="0">
                <a:latin typeface="Calibri"/>
                <a:cs typeface="Calibri"/>
              </a:rPr>
              <a:t>PT – </a:t>
            </a:r>
            <a:r>
              <a:rPr lang="en-US" sz="1800" dirty="0" err="1">
                <a:latin typeface="Calibri"/>
                <a:cs typeface="Calibri"/>
              </a:rPr>
              <a:t>Potrillo</a:t>
            </a:r>
            <a:r>
              <a:rPr lang="en-US" sz="1800" dirty="0">
                <a:latin typeface="Calibri"/>
                <a:cs typeface="Calibri"/>
              </a:rPr>
              <a:t> Canyon</a:t>
            </a:r>
          </a:p>
          <a:p>
            <a:pPr marL="354965" indent="-342265">
              <a:spcBef>
                <a:spcPts val="380"/>
              </a:spcBef>
              <a:buFont typeface="Arial"/>
              <a:buChar char="•"/>
              <a:tabLst>
                <a:tab pos="354965" algn="l"/>
              </a:tabLst>
            </a:pPr>
            <a:r>
              <a:rPr lang="en-US" sz="1800" dirty="0">
                <a:latin typeface="Calibri"/>
                <a:cs typeface="Calibri"/>
              </a:rPr>
              <a:t>R – </a:t>
            </a:r>
            <a:r>
              <a:rPr lang="en-US" sz="1800" dirty="0" err="1">
                <a:latin typeface="Calibri"/>
                <a:cs typeface="Calibri"/>
              </a:rPr>
              <a:t>Rendija</a:t>
            </a:r>
            <a:r>
              <a:rPr lang="en-US" sz="1800" dirty="0">
                <a:latin typeface="Calibri"/>
                <a:cs typeface="Calibri"/>
              </a:rPr>
              <a:t> Canyon</a:t>
            </a:r>
          </a:p>
          <a:p>
            <a:pPr marL="354965" indent="-342265">
              <a:spcBef>
                <a:spcPts val="385"/>
              </a:spcBef>
              <a:buFont typeface="Arial"/>
              <a:buChar char="•"/>
              <a:tabLst>
                <a:tab pos="354965" algn="l"/>
              </a:tabLst>
            </a:pPr>
            <a:r>
              <a:rPr lang="en-US" sz="1800" dirty="0">
                <a:latin typeface="Calibri"/>
                <a:cs typeface="Calibri"/>
              </a:rPr>
              <a:t>S – Sandia Canyon</a:t>
            </a:r>
          </a:p>
          <a:p>
            <a:pPr marL="354965" indent="-342265">
              <a:spcBef>
                <a:spcPts val="385"/>
              </a:spcBef>
              <a:buFont typeface="Arial"/>
              <a:buChar char="•"/>
              <a:tabLst>
                <a:tab pos="354965" algn="l"/>
              </a:tabLst>
            </a:pPr>
            <a:r>
              <a:rPr lang="en-US" sz="1800" dirty="0">
                <a:latin typeface="Calibri"/>
                <a:cs typeface="Calibri"/>
              </a:rPr>
              <a:t>SMA – Site Monitoring Area</a:t>
            </a:r>
          </a:p>
          <a:p>
            <a:pPr marL="354965" indent="-342265">
              <a:spcBef>
                <a:spcPts val="385"/>
              </a:spcBef>
              <a:buFont typeface="Arial"/>
              <a:buChar char="•"/>
              <a:tabLst>
                <a:tab pos="354965" algn="l"/>
              </a:tabLst>
            </a:pPr>
            <a:r>
              <a:rPr lang="en-US" sz="1800" dirty="0">
                <a:latin typeface="Calibri"/>
                <a:cs typeface="Calibri"/>
              </a:rPr>
              <a:t>STRM - </a:t>
            </a:r>
            <a:r>
              <a:rPr lang="en-US" sz="1800" dirty="0" err="1">
                <a:latin typeface="Calibri"/>
                <a:cs typeface="Calibri"/>
              </a:rPr>
              <a:t>Starmers</a:t>
            </a:r>
            <a:r>
              <a:rPr lang="en-US" sz="1800" dirty="0">
                <a:latin typeface="Calibri"/>
                <a:cs typeface="Calibri"/>
              </a:rPr>
              <a:t> Gulch</a:t>
            </a:r>
          </a:p>
          <a:p>
            <a:pPr marL="354965" indent="-342265">
              <a:spcBef>
                <a:spcPts val="384"/>
              </a:spcBef>
              <a:buFont typeface="Arial"/>
              <a:buChar char="•"/>
              <a:tabLst>
                <a:tab pos="354965" algn="l"/>
              </a:tabLst>
            </a:pPr>
            <a:r>
              <a:rPr lang="en-US" sz="1800" dirty="0">
                <a:latin typeface="Calibri"/>
                <a:cs typeface="Calibri"/>
              </a:rPr>
              <a:t>SWMU – Solid Waste Management Unit</a:t>
            </a:r>
          </a:p>
          <a:p>
            <a:pPr marL="354965" indent="-342265">
              <a:spcBef>
                <a:spcPts val="380"/>
              </a:spcBef>
              <a:buFont typeface="Arial"/>
              <a:buChar char="•"/>
              <a:tabLst>
                <a:tab pos="354965" algn="l"/>
              </a:tabLst>
            </a:pPr>
            <a:r>
              <a:rPr lang="en-US" sz="1800" dirty="0">
                <a:latin typeface="Calibri"/>
                <a:cs typeface="Calibri"/>
              </a:rPr>
              <a:t>T – Ten Site Canyon</a:t>
            </a:r>
          </a:p>
          <a:p>
            <a:pPr marL="354965" indent="-342265">
              <a:spcBef>
                <a:spcPts val="385"/>
              </a:spcBef>
              <a:buFont typeface="Arial"/>
              <a:buChar char="•"/>
              <a:tabLst>
                <a:tab pos="354965" algn="l"/>
              </a:tabLst>
            </a:pPr>
            <a:r>
              <a:rPr lang="en-US" sz="1800" dirty="0">
                <a:latin typeface="Calibri"/>
                <a:cs typeface="Calibri"/>
              </a:rPr>
              <a:t>TA – Technical Area</a:t>
            </a:r>
          </a:p>
          <a:p>
            <a:pPr marL="354965" indent="-342265">
              <a:spcBef>
                <a:spcPts val="385"/>
              </a:spcBef>
              <a:buFont typeface="Arial"/>
              <a:buChar char="•"/>
              <a:tabLst>
                <a:tab pos="354965" algn="l"/>
              </a:tabLst>
            </a:pPr>
            <a:r>
              <a:rPr lang="en-US" sz="1800" dirty="0">
                <a:latin typeface="Calibri"/>
                <a:cs typeface="Calibri"/>
              </a:rPr>
              <a:t>TAL – Target Action Level</a:t>
            </a:r>
          </a:p>
          <a:p>
            <a:pPr marL="354965" indent="-342265">
              <a:spcBef>
                <a:spcPts val="385"/>
              </a:spcBef>
              <a:buFont typeface="Arial"/>
              <a:buChar char="•"/>
              <a:tabLst>
                <a:tab pos="354965" algn="l"/>
              </a:tabLst>
            </a:pPr>
            <a:r>
              <a:rPr lang="en-US" sz="1800" dirty="0">
                <a:latin typeface="Calibri"/>
                <a:cs typeface="Calibri"/>
              </a:rPr>
              <a:t>W – Water Canyon</a:t>
            </a:r>
          </a:p>
        </p:txBody>
      </p:sp>
    </p:spTree>
    <p:extLst>
      <p:ext uri="{BB962C8B-B14F-4D97-AF65-F5344CB8AC3E}">
        <p14:creationId xmlns:p14="http://schemas.microsoft.com/office/powerpoint/2010/main" val="301541298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BD38-D24D-949D-9CD8-D6F11ED40A01}"/>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Individual</a:t>
            </a:r>
            <a:r>
              <a:rPr lang="en-US" spc="-75" dirty="0"/>
              <a:t> </a:t>
            </a:r>
            <a:r>
              <a:rPr lang="en-US" dirty="0"/>
              <a:t>Permit</a:t>
            </a:r>
            <a:r>
              <a:rPr lang="en-US" spc="-30" dirty="0"/>
              <a:t> </a:t>
            </a:r>
            <a:r>
              <a:rPr lang="en-US" spc="-10" dirty="0"/>
              <a:t>NM0030759 Corrective</a:t>
            </a:r>
            <a:r>
              <a:rPr lang="en-US" spc="-100" dirty="0"/>
              <a:t> </a:t>
            </a:r>
            <a:r>
              <a:rPr lang="en-US" spc="-10" dirty="0"/>
              <a:t>Actions</a:t>
            </a:r>
            <a:endParaRPr lang="en-US" kern="0" dirty="0"/>
          </a:p>
        </p:txBody>
      </p:sp>
      <p:sp>
        <p:nvSpPr>
          <p:cNvPr id="6" name="object 2">
            <a:extLst>
              <a:ext uri="{FF2B5EF4-FFF2-40B4-BE49-F238E27FC236}">
                <a16:creationId xmlns:a16="http://schemas.microsoft.com/office/drawing/2014/main" id="{58D2D74D-A3E8-95A8-8B2D-21731F115462}"/>
              </a:ext>
            </a:extLst>
          </p:cNvPr>
          <p:cNvSpPr txBox="1"/>
          <p:nvPr/>
        </p:nvSpPr>
        <p:spPr>
          <a:xfrm>
            <a:off x="107950" y="692769"/>
            <a:ext cx="9036050" cy="3217547"/>
          </a:xfrm>
          <a:prstGeom prst="rect">
            <a:avLst/>
          </a:prstGeom>
        </p:spPr>
        <p:txBody>
          <a:bodyPr vert="horz" wrap="square" lIns="0" tIns="67310" rIns="0" bIns="0" rtlCol="0">
            <a:spAutoFit/>
          </a:bodyPr>
          <a:lstStyle/>
          <a:p>
            <a:pPr marL="12700">
              <a:lnSpc>
                <a:spcPct val="100000"/>
              </a:lnSpc>
              <a:spcBef>
                <a:spcPts val="530"/>
              </a:spcBef>
            </a:pPr>
            <a:r>
              <a:rPr lang="en-US" sz="1800" spc="-20" dirty="0">
                <a:latin typeface="Calibri"/>
                <a:cs typeface="Calibri"/>
              </a:rPr>
              <a:t>Individual Permit (IP) </a:t>
            </a:r>
            <a:r>
              <a:rPr lang="en-US" spc="-20" dirty="0">
                <a:latin typeface="Calibri"/>
                <a:cs typeface="Calibri"/>
              </a:rPr>
              <a:t>e</a:t>
            </a:r>
            <a:r>
              <a:rPr sz="1800" spc="-20" dirty="0">
                <a:latin typeface="Calibri"/>
                <a:cs typeface="Calibri"/>
              </a:rPr>
              <a:t>ffective</a:t>
            </a:r>
            <a:r>
              <a:rPr sz="1800" spc="-35" dirty="0">
                <a:latin typeface="Calibri"/>
                <a:cs typeface="Calibri"/>
              </a:rPr>
              <a:t> </a:t>
            </a:r>
            <a:r>
              <a:rPr sz="1800" dirty="0">
                <a:latin typeface="Calibri"/>
                <a:cs typeface="Calibri"/>
              </a:rPr>
              <a:t>date:</a:t>
            </a:r>
            <a:r>
              <a:rPr sz="1800" spc="-35" dirty="0">
                <a:latin typeface="Calibri"/>
                <a:cs typeface="Calibri"/>
              </a:rPr>
              <a:t> </a:t>
            </a:r>
            <a:r>
              <a:rPr sz="1800" dirty="0">
                <a:latin typeface="Calibri"/>
                <a:cs typeface="Calibri"/>
              </a:rPr>
              <a:t>August</a:t>
            </a:r>
            <a:r>
              <a:rPr sz="1800" spc="-40" dirty="0">
                <a:latin typeface="Calibri"/>
                <a:cs typeface="Calibri"/>
              </a:rPr>
              <a:t> </a:t>
            </a:r>
            <a:r>
              <a:rPr sz="1800" dirty="0">
                <a:latin typeface="Calibri"/>
                <a:cs typeface="Calibri"/>
              </a:rPr>
              <a:t>1,</a:t>
            </a:r>
            <a:r>
              <a:rPr sz="1800" spc="-35" dirty="0">
                <a:latin typeface="Calibri"/>
                <a:cs typeface="Calibri"/>
              </a:rPr>
              <a:t> </a:t>
            </a:r>
            <a:r>
              <a:rPr sz="1800" spc="-20" dirty="0">
                <a:latin typeface="Calibri"/>
                <a:cs typeface="Calibri"/>
              </a:rPr>
              <a:t>2022</a:t>
            </a:r>
            <a:endParaRPr sz="1800" dirty="0">
              <a:latin typeface="Calibri"/>
              <a:cs typeface="Calibri"/>
            </a:endParaRPr>
          </a:p>
          <a:p>
            <a:pPr marL="290513" marR="5080" indent="-277813">
              <a:lnSpc>
                <a:spcPct val="100000"/>
              </a:lnSpc>
              <a:spcBef>
                <a:spcPts val="434"/>
              </a:spcBef>
              <a:buFont typeface="Arial" panose="020B0604020202020204" pitchFamily="34" charset="0"/>
              <a:buChar char="•"/>
            </a:pPr>
            <a:r>
              <a:rPr dirty="0">
                <a:latin typeface="Calibri"/>
                <a:cs typeface="Calibri"/>
              </a:rPr>
              <a:t>The</a:t>
            </a:r>
            <a:r>
              <a:rPr spc="-70" dirty="0">
                <a:latin typeface="Calibri"/>
                <a:cs typeface="Calibri"/>
              </a:rPr>
              <a:t> </a:t>
            </a:r>
            <a:r>
              <a:rPr lang="en-US" dirty="0">
                <a:latin typeface="Calibri"/>
                <a:cs typeface="Calibri"/>
              </a:rPr>
              <a:t>IP </a:t>
            </a:r>
            <a:r>
              <a:rPr dirty="0">
                <a:latin typeface="Calibri"/>
                <a:cs typeface="Calibri"/>
              </a:rPr>
              <a:t>requires</a:t>
            </a:r>
            <a:r>
              <a:rPr spc="-55" dirty="0">
                <a:latin typeface="Calibri"/>
                <a:cs typeface="Calibri"/>
              </a:rPr>
              <a:t> </a:t>
            </a:r>
            <a:r>
              <a:rPr lang="en-US" dirty="0">
                <a:latin typeface="Calibri"/>
                <a:cs typeface="Calibri"/>
              </a:rPr>
              <a:t>stormwater</a:t>
            </a:r>
            <a:r>
              <a:rPr spc="-65" dirty="0">
                <a:latin typeface="Calibri"/>
                <a:cs typeface="Calibri"/>
              </a:rPr>
              <a:t> </a:t>
            </a:r>
            <a:r>
              <a:rPr dirty="0">
                <a:latin typeface="Calibri"/>
                <a:cs typeface="Calibri"/>
              </a:rPr>
              <a:t>discharge</a:t>
            </a:r>
            <a:r>
              <a:rPr spc="-65" dirty="0">
                <a:latin typeface="Calibri"/>
                <a:cs typeface="Calibri"/>
              </a:rPr>
              <a:t> </a:t>
            </a:r>
            <a:r>
              <a:rPr dirty="0">
                <a:latin typeface="Calibri"/>
                <a:cs typeface="Calibri"/>
              </a:rPr>
              <a:t>monitoring</a:t>
            </a:r>
            <a:r>
              <a:rPr spc="-55" dirty="0">
                <a:latin typeface="Calibri"/>
                <a:cs typeface="Calibri"/>
              </a:rPr>
              <a:t> </a:t>
            </a:r>
            <a:r>
              <a:rPr dirty="0">
                <a:latin typeface="Calibri"/>
                <a:cs typeface="Calibri"/>
              </a:rPr>
              <a:t>of </a:t>
            </a:r>
            <a:r>
              <a:rPr lang="en-US" dirty="0">
                <a:latin typeface="Calibri"/>
                <a:cs typeface="Calibri"/>
              </a:rPr>
              <a:t>S</a:t>
            </a:r>
            <a:r>
              <a:rPr dirty="0">
                <a:latin typeface="Calibri"/>
                <a:cs typeface="Calibri"/>
              </a:rPr>
              <a:t>olid </a:t>
            </a:r>
            <a:r>
              <a:rPr lang="en-US" dirty="0">
                <a:latin typeface="Calibri"/>
                <a:cs typeface="Calibri"/>
              </a:rPr>
              <a:t>W</a:t>
            </a:r>
            <a:r>
              <a:rPr dirty="0">
                <a:latin typeface="Calibri"/>
                <a:cs typeface="Calibri"/>
              </a:rPr>
              <a:t>aste </a:t>
            </a:r>
            <a:r>
              <a:rPr lang="en-US" dirty="0">
                <a:latin typeface="Calibri"/>
                <a:cs typeface="Calibri"/>
              </a:rPr>
              <a:t>M</a:t>
            </a:r>
            <a:r>
              <a:rPr dirty="0">
                <a:latin typeface="Calibri"/>
                <a:cs typeface="Calibri"/>
              </a:rPr>
              <a:t>anagement </a:t>
            </a:r>
            <a:r>
              <a:rPr lang="en-US" dirty="0">
                <a:latin typeface="Calibri"/>
                <a:cs typeface="Calibri"/>
              </a:rPr>
              <a:t>U</a:t>
            </a:r>
            <a:r>
              <a:rPr dirty="0">
                <a:latin typeface="Calibri"/>
                <a:cs typeface="Calibri"/>
              </a:rPr>
              <a:t>nits (SWMUs), and </a:t>
            </a:r>
            <a:r>
              <a:rPr lang="en-US" dirty="0">
                <a:latin typeface="Calibri"/>
                <a:cs typeface="Calibri"/>
              </a:rPr>
              <a:t>A</a:t>
            </a:r>
            <a:r>
              <a:rPr dirty="0">
                <a:latin typeface="Calibri"/>
                <a:cs typeface="Calibri"/>
              </a:rPr>
              <a:t>reas of </a:t>
            </a:r>
            <a:r>
              <a:rPr lang="en-US" dirty="0">
                <a:latin typeface="Calibri"/>
                <a:cs typeface="Calibri"/>
              </a:rPr>
              <a:t>C</a:t>
            </a:r>
            <a:r>
              <a:rPr dirty="0">
                <a:latin typeface="Calibri"/>
                <a:cs typeface="Calibri"/>
              </a:rPr>
              <a:t>oncern (AOCs) associated with historical industrial</a:t>
            </a:r>
            <a:r>
              <a:rPr spc="-25" dirty="0">
                <a:latin typeface="Calibri"/>
                <a:cs typeface="Calibri"/>
              </a:rPr>
              <a:t> </a:t>
            </a:r>
            <a:r>
              <a:rPr dirty="0">
                <a:latin typeface="Calibri"/>
                <a:cs typeface="Calibri"/>
              </a:rPr>
              <a:t>activities</a:t>
            </a:r>
            <a:r>
              <a:rPr spc="-30" dirty="0">
                <a:latin typeface="Calibri"/>
                <a:cs typeface="Calibri"/>
              </a:rPr>
              <a:t> </a:t>
            </a:r>
            <a:r>
              <a:rPr dirty="0">
                <a:latin typeface="Calibri"/>
                <a:cs typeface="Calibri"/>
              </a:rPr>
              <a:t>at</a:t>
            </a:r>
            <a:r>
              <a:rPr spc="-50" dirty="0">
                <a:latin typeface="Calibri"/>
                <a:cs typeface="Calibri"/>
              </a:rPr>
              <a:t> </a:t>
            </a:r>
            <a:r>
              <a:rPr spc="-25" dirty="0">
                <a:latin typeface="Calibri"/>
                <a:cs typeface="Calibri"/>
              </a:rPr>
              <a:t>Los </a:t>
            </a:r>
            <a:r>
              <a:rPr dirty="0">
                <a:latin typeface="Calibri"/>
                <a:cs typeface="Calibri"/>
              </a:rPr>
              <a:t>Alamos</a:t>
            </a:r>
            <a:r>
              <a:rPr spc="-55" dirty="0">
                <a:latin typeface="Calibri"/>
                <a:cs typeface="Calibri"/>
              </a:rPr>
              <a:t> </a:t>
            </a:r>
            <a:r>
              <a:rPr dirty="0">
                <a:latin typeface="Calibri"/>
                <a:cs typeface="Calibri"/>
              </a:rPr>
              <a:t>National</a:t>
            </a:r>
            <a:r>
              <a:rPr spc="-45" dirty="0">
                <a:latin typeface="Calibri"/>
                <a:cs typeface="Calibri"/>
              </a:rPr>
              <a:t> </a:t>
            </a:r>
            <a:r>
              <a:rPr spc="-10" dirty="0">
                <a:latin typeface="Calibri"/>
                <a:cs typeface="Calibri"/>
              </a:rPr>
              <a:t>Laboratory</a:t>
            </a:r>
            <a:r>
              <a:rPr spc="-45" dirty="0">
                <a:latin typeface="Calibri"/>
                <a:cs typeface="Calibri"/>
              </a:rPr>
              <a:t> </a:t>
            </a:r>
            <a:r>
              <a:rPr dirty="0">
                <a:latin typeface="Calibri"/>
                <a:cs typeface="Calibri"/>
              </a:rPr>
              <a:t>(LANL).</a:t>
            </a:r>
            <a:r>
              <a:rPr spc="-20" dirty="0">
                <a:latin typeface="Calibri"/>
                <a:cs typeface="Calibri"/>
              </a:rPr>
              <a:t> </a:t>
            </a:r>
            <a:r>
              <a:rPr dirty="0">
                <a:latin typeface="Calibri"/>
                <a:cs typeface="Calibri"/>
              </a:rPr>
              <a:t>Examples</a:t>
            </a:r>
            <a:r>
              <a:rPr spc="-45" dirty="0">
                <a:latin typeface="Calibri"/>
                <a:cs typeface="Calibri"/>
              </a:rPr>
              <a:t> </a:t>
            </a:r>
            <a:r>
              <a:rPr dirty="0">
                <a:latin typeface="Calibri"/>
                <a:cs typeface="Calibri"/>
              </a:rPr>
              <a:t>of</a:t>
            </a:r>
            <a:r>
              <a:rPr spc="-45" dirty="0">
                <a:latin typeface="Calibri"/>
                <a:cs typeface="Calibri"/>
              </a:rPr>
              <a:t> </a:t>
            </a:r>
            <a:r>
              <a:rPr spc="-10" dirty="0">
                <a:latin typeface="Calibri"/>
                <a:cs typeface="Calibri"/>
              </a:rPr>
              <a:t>monitored</a:t>
            </a:r>
            <a:r>
              <a:rPr spc="-30" dirty="0">
                <a:latin typeface="Calibri"/>
                <a:cs typeface="Calibri"/>
              </a:rPr>
              <a:t> </a:t>
            </a:r>
            <a:r>
              <a:rPr dirty="0">
                <a:latin typeface="Calibri"/>
                <a:cs typeface="Calibri"/>
              </a:rPr>
              <a:t>SWMUs</a:t>
            </a:r>
            <a:r>
              <a:rPr spc="-40" dirty="0">
                <a:latin typeface="Calibri"/>
                <a:cs typeface="Calibri"/>
              </a:rPr>
              <a:t> </a:t>
            </a:r>
            <a:r>
              <a:rPr dirty="0">
                <a:latin typeface="Calibri"/>
                <a:cs typeface="Calibri"/>
              </a:rPr>
              <a:t>and</a:t>
            </a:r>
            <a:r>
              <a:rPr spc="-45" dirty="0">
                <a:latin typeface="Calibri"/>
                <a:cs typeface="Calibri"/>
              </a:rPr>
              <a:t> </a:t>
            </a:r>
            <a:r>
              <a:rPr dirty="0">
                <a:latin typeface="Calibri"/>
                <a:cs typeface="Calibri"/>
              </a:rPr>
              <a:t>AOCs</a:t>
            </a:r>
            <a:r>
              <a:rPr spc="-45" dirty="0">
                <a:latin typeface="Calibri"/>
                <a:cs typeface="Calibri"/>
              </a:rPr>
              <a:t> </a:t>
            </a:r>
            <a:r>
              <a:rPr dirty="0">
                <a:latin typeface="Calibri"/>
                <a:cs typeface="Calibri"/>
              </a:rPr>
              <a:t>(or</a:t>
            </a:r>
            <a:r>
              <a:rPr spc="-40" dirty="0">
                <a:latin typeface="Calibri"/>
                <a:cs typeface="Calibri"/>
              </a:rPr>
              <a:t> </a:t>
            </a:r>
            <a:r>
              <a:rPr dirty="0">
                <a:latin typeface="Calibri"/>
                <a:cs typeface="Calibri"/>
              </a:rPr>
              <a:t>Sites)</a:t>
            </a:r>
            <a:r>
              <a:rPr spc="-40" dirty="0">
                <a:latin typeface="Calibri"/>
                <a:cs typeface="Calibri"/>
              </a:rPr>
              <a:t> </a:t>
            </a:r>
            <a:r>
              <a:rPr spc="-10" dirty="0">
                <a:latin typeface="Calibri"/>
                <a:cs typeface="Calibri"/>
              </a:rPr>
              <a:t>include </a:t>
            </a:r>
            <a:r>
              <a:rPr dirty="0">
                <a:latin typeface="Calibri"/>
                <a:cs typeface="Calibri"/>
              </a:rPr>
              <a:t>drain</a:t>
            </a:r>
            <a:r>
              <a:rPr spc="-45" dirty="0">
                <a:latin typeface="Calibri"/>
                <a:cs typeface="Calibri"/>
              </a:rPr>
              <a:t> </a:t>
            </a:r>
            <a:r>
              <a:rPr dirty="0">
                <a:latin typeface="Calibri"/>
                <a:cs typeface="Calibri"/>
              </a:rPr>
              <a:t>outfalls,</a:t>
            </a:r>
            <a:r>
              <a:rPr spc="-50" dirty="0">
                <a:latin typeface="Calibri"/>
                <a:cs typeface="Calibri"/>
              </a:rPr>
              <a:t> </a:t>
            </a:r>
            <a:r>
              <a:rPr dirty="0">
                <a:latin typeface="Calibri"/>
                <a:cs typeface="Calibri"/>
              </a:rPr>
              <a:t>septic</a:t>
            </a:r>
            <a:r>
              <a:rPr spc="-45" dirty="0">
                <a:latin typeface="Calibri"/>
                <a:cs typeface="Calibri"/>
              </a:rPr>
              <a:t> </a:t>
            </a:r>
            <a:r>
              <a:rPr spc="-10" dirty="0">
                <a:latin typeface="Calibri"/>
                <a:cs typeface="Calibri"/>
              </a:rPr>
              <a:t>systems,</a:t>
            </a:r>
            <a:r>
              <a:rPr spc="-70" dirty="0">
                <a:latin typeface="Calibri"/>
                <a:cs typeface="Calibri"/>
              </a:rPr>
              <a:t> </a:t>
            </a:r>
            <a:r>
              <a:rPr dirty="0">
                <a:latin typeface="Calibri"/>
                <a:cs typeface="Calibri"/>
              </a:rPr>
              <a:t>firing</a:t>
            </a:r>
            <a:r>
              <a:rPr spc="-40" dirty="0">
                <a:latin typeface="Calibri"/>
                <a:cs typeface="Calibri"/>
              </a:rPr>
              <a:t> </a:t>
            </a:r>
            <a:r>
              <a:rPr dirty="0">
                <a:latin typeface="Calibri"/>
                <a:cs typeface="Calibri"/>
              </a:rPr>
              <a:t>sites,</a:t>
            </a:r>
            <a:r>
              <a:rPr spc="-50" dirty="0">
                <a:latin typeface="Calibri"/>
                <a:cs typeface="Calibri"/>
              </a:rPr>
              <a:t> </a:t>
            </a:r>
            <a:r>
              <a:rPr dirty="0">
                <a:latin typeface="Calibri"/>
                <a:cs typeface="Calibri"/>
              </a:rPr>
              <a:t>and</a:t>
            </a:r>
            <a:r>
              <a:rPr spc="-50" dirty="0">
                <a:latin typeface="Calibri"/>
                <a:cs typeface="Calibri"/>
              </a:rPr>
              <a:t> </a:t>
            </a:r>
            <a:r>
              <a:rPr spc="-10" dirty="0">
                <a:latin typeface="Calibri"/>
                <a:cs typeface="Calibri"/>
              </a:rPr>
              <a:t>landfills.</a:t>
            </a:r>
            <a:endParaRPr dirty="0">
              <a:latin typeface="Calibri"/>
              <a:cs typeface="Calibri"/>
            </a:endParaRPr>
          </a:p>
          <a:p>
            <a:pPr marL="290513" marR="86360" indent="-277813">
              <a:lnSpc>
                <a:spcPct val="100000"/>
              </a:lnSpc>
              <a:spcBef>
                <a:spcPts val="430"/>
              </a:spcBef>
              <a:buFont typeface="Arial" panose="020B0604020202020204" pitchFamily="34" charset="0"/>
              <a:buChar char="•"/>
            </a:pPr>
            <a:r>
              <a:rPr spc="-10" dirty="0">
                <a:latin typeface="Calibri"/>
                <a:cs typeface="Calibri"/>
              </a:rPr>
              <a:t>Corrective</a:t>
            </a:r>
            <a:r>
              <a:rPr spc="-30" dirty="0">
                <a:latin typeface="Calibri"/>
                <a:cs typeface="Calibri"/>
              </a:rPr>
              <a:t> </a:t>
            </a:r>
            <a:r>
              <a:rPr dirty="0">
                <a:latin typeface="Calibri"/>
                <a:cs typeface="Calibri"/>
              </a:rPr>
              <a:t>action</a:t>
            </a:r>
            <a:r>
              <a:rPr spc="-20" dirty="0">
                <a:latin typeface="Calibri"/>
                <a:cs typeface="Calibri"/>
              </a:rPr>
              <a:t> </a:t>
            </a:r>
            <a:r>
              <a:rPr dirty="0">
                <a:latin typeface="Calibri"/>
                <a:cs typeface="Calibri"/>
              </a:rPr>
              <a:t>is</a:t>
            </a:r>
            <a:r>
              <a:rPr spc="-35" dirty="0">
                <a:latin typeface="Calibri"/>
                <a:cs typeface="Calibri"/>
              </a:rPr>
              <a:t> </a:t>
            </a:r>
            <a:r>
              <a:rPr dirty="0">
                <a:latin typeface="Calibri"/>
                <a:cs typeface="Calibri"/>
              </a:rPr>
              <a:t>required</a:t>
            </a:r>
            <a:r>
              <a:rPr spc="-35" dirty="0">
                <a:latin typeface="Calibri"/>
                <a:cs typeface="Calibri"/>
              </a:rPr>
              <a:t> </a:t>
            </a:r>
            <a:r>
              <a:rPr dirty="0">
                <a:latin typeface="Calibri"/>
                <a:cs typeface="Calibri"/>
              </a:rPr>
              <a:t>once</a:t>
            </a:r>
            <a:r>
              <a:rPr spc="-25" dirty="0">
                <a:latin typeface="Calibri"/>
                <a:cs typeface="Calibri"/>
              </a:rPr>
              <a:t> </a:t>
            </a:r>
            <a:r>
              <a:rPr dirty="0">
                <a:latin typeface="Calibri"/>
                <a:cs typeface="Calibri"/>
              </a:rPr>
              <a:t>a</a:t>
            </a:r>
            <a:r>
              <a:rPr spc="-35" dirty="0">
                <a:latin typeface="Calibri"/>
                <a:cs typeface="Calibri"/>
              </a:rPr>
              <a:t> </a:t>
            </a:r>
            <a:r>
              <a:rPr dirty="0">
                <a:latin typeface="Calibri"/>
                <a:cs typeface="Calibri"/>
              </a:rPr>
              <a:t>permit</a:t>
            </a:r>
            <a:r>
              <a:rPr spc="-35" dirty="0">
                <a:latin typeface="Calibri"/>
                <a:cs typeface="Calibri"/>
              </a:rPr>
              <a:t> </a:t>
            </a:r>
            <a:r>
              <a:rPr spc="-30" dirty="0">
                <a:latin typeface="Calibri"/>
                <a:cs typeface="Calibri"/>
              </a:rPr>
              <a:t>Target</a:t>
            </a:r>
            <a:r>
              <a:rPr spc="-45" dirty="0">
                <a:latin typeface="Calibri"/>
                <a:cs typeface="Calibri"/>
              </a:rPr>
              <a:t> </a:t>
            </a:r>
            <a:r>
              <a:rPr dirty="0">
                <a:latin typeface="Calibri"/>
                <a:cs typeface="Calibri"/>
              </a:rPr>
              <a:t>Action</a:t>
            </a:r>
            <a:r>
              <a:rPr spc="-35" dirty="0">
                <a:latin typeface="Calibri"/>
                <a:cs typeface="Calibri"/>
              </a:rPr>
              <a:t> </a:t>
            </a:r>
            <a:r>
              <a:rPr dirty="0">
                <a:latin typeface="Calibri"/>
                <a:cs typeface="Calibri"/>
              </a:rPr>
              <a:t>Level</a:t>
            </a:r>
            <a:r>
              <a:rPr spc="-35" dirty="0">
                <a:latin typeface="Calibri"/>
                <a:cs typeface="Calibri"/>
              </a:rPr>
              <a:t> </a:t>
            </a:r>
            <a:r>
              <a:rPr spc="-20" dirty="0">
                <a:latin typeface="Calibri"/>
                <a:cs typeface="Calibri"/>
              </a:rPr>
              <a:t>(TAL)</a:t>
            </a:r>
            <a:r>
              <a:rPr spc="-30" dirty="0">
                <a:latin typeface="Calibri"/>
                <a:cs typeface="Calibri"/>
              </a:rPr>
              <a:t> </a:t>
            </a:r>
            <a:r>
              <a:rPr dirty="0">
                <a:latin typeface="Calibri"/>
                <a:cs typeface="Calibri"/>
              </a:rPr>
              <a:t>and</a:t>
            </a:r>
            <a:r>
              <a:rPr spc="-30" dirty="0">
                <a:latin typeface="Calibri"/>
                <a:cs typeface="Calibri"/>
              </a:rPr>
              <a:t> </a:t>
            </a:r>
            <a:r>
              <a:rPr spc="-10" dirty="0">
                <a:latin typeface="Calibri"/>
                <a:cs typeface="Calibri"/>
              </a:rPr>
              <a:t>Background</a:t>
            </a:r>
            <a:r>
              <a:rPr spc="-50" dirty="0">
                <a:latin typeface="Calibri"/>
                <a:cs typeface="Calibri"/>
              </a:rPr>
              <a:t> </a:t>
            </a:r>
            <a:r>
              <a:rPr spc="-10" dirty="0">
                <a:latin typeface="Calibri"/>
                <a:cs typeface="Calibri"/>
              </a:rPr>
              <a:t>Threshold Value</a:t>
            </a:r>
            <a:r>
              <a:rPr spc="-35" dirty="0">
                <a:latin typeface="Calibri"/>
                <a:cs typeface="Calibri"/>
              </a:rPr>
              <a:t> </a:t>
            </a:r>
            <a:r>
              <a:rPr dirty="0">
                <a:latin typeface="Calibri"/>
                <a:cs typeface="Calibri"/>
              </a:rPr>
              <a:t>(BTV)</a:t>
            </a:r>
            <a:r>
              <a:rPr spc="-40" dirty="0">
                <a:latin typeface="Calibri"/>
                <a:cs typeface="Calibri"/>
              </a:rPr>
              <a:t> </a:t>
            </a:r>
            <a:r>
              <a:rPr dirty="0">
                <a:latin typeface="Calibri"/>
                <a:cs typeface="Calibri"/>
              </a:rPr>
              <a:t>have</a:t>
            </a:r>
            <a:r>
              <a:rPr spc="-50" dirty="0">
                <a:latin typeface="Calibri"/>
                <a:cs typeface="Calibri"/>
              </a:rPr>
              <a:t> </a:t>
            </a:r>
            <a:r>
              <a:rPr dirty="0">
                <a:latin typeface="Calibri"/>
                <a:cs typeface="Calibri"/>
              </a:rPr>
              <a:t>been</a:t>
            </a:r>
            <a:r>
              <a:rPr spc="-35" dirty="0">
                <a:latin typeface="Calibri"/>
                <a:cs typeface="Calibri"/>
              </a:rPr>
              <a:t> </a:t>
            </a:r>
            <a:r>
              <a:rPr spc="-10" dirty="0">
                <a:latin typeface="Calibri"/>
                <a:cs typeface="Calibri"/>
              </a:rPr>
              <a:t>exceeded</a:t>
            </a:r>
            <a:r>
              <a:rPr spc="-45" dirty="0">
                <a:latin typeface="Calibri"/>
                <a:cs typeface="Calibri"/>
              </a:rPr>
              <a:t> </a:t>
            </a:r>
            <a:r>
              <a:rPr dirty="0">
                <a:latin typeface="Calibri"/>
                <a:cs typeface="Calibri"/>
              </a:rPr>
              <a:t>for</a:t>
            </a:r>
            <a:r>
              <a:rPr spc="-50" dirty="0">
                <a:latin typeface="Calibri"/>
                <a:cs typeface="Calibri"/>
              </a:rPr>
              <a:t> </a:t>
            </a:r>
            <a:r>
              <a:rPr dirty="0">
                <a:latin typeface="Calibri"/>
                <a:cs typeface="Calibri"/>
              </a:rPr>
              <a:t>a</a:t>
            </a:r>
            <a:r>
              <a:rPr spc="-35" dirty="0">
                <a:latin typeface="Calibri"/>
                <a:cs typeface="Calibri"/>
              </a:rPr>
              <a:t> </a:t>
            </a:r>
            <a:r>
              <a:rPr spc="-10" dirty="0">
                <a:latin typeface="Calibri"/>
                <a:cs typeface="Calibri"/>
              </a:rPr>
              <a:t>Site-related</a:t>
            </a:r>
            <a:r>
              <a:rPr spc="-35" dirty="0">
                <a:latin typeface="Calibri"/>
                <a:cs typeface="Calibri"/>
              </a:rPr>
              <a:t> </a:t>
            </a:r>
            <a:r>
              <a:rPr spc="-10" dirty="0">
                <a:latin typeface="Calibri"/>
                <a:cs typeface="Calibri"/>
              </a:rPr>
              <a:t>Pollutant</a:t>
            </a:r>
            <a:r>
              <a:rPr spc="-40" dirty="0">
                <a:latin typeface="Calibri"/>
                <a:cs typeface="Calibri"/>
              </a:rPr>
              <a:t> </a:t>
            </a:r>
            <a:r>
              <a:rPr dirty="0">
                <a:latin typeface="Calibri"/>
                <a:cs typeface="Calibri"/>
              </a:rPr>
              <a:t>of</a:t>
            </a:r>
            <a:r>
              <a:rPr spc="-30" dirty="0">
                <a:latin typeface="Calibri"/>
                <a:cs typeface="Calibri"/>
              </a:rPr>
              <a:t> </a:t>
            </a:r>
            <a:r>
              <a:rPr dirty="0">
                <a:latin typeface="Calibri"/>
                <a:cs typeface="Calibri"/>
              </a:rPr>
              <a:t>Concern</a:t>
            </a:r>
            <a:r>
              <a:rPr spc="-35" dirty="0">
                <a:latin typeface="Calibri"/>
                <a:cs typeface="Calibri"/>
              </a:rPr>
              <a:t> </a:t>
            </a:r>
            <a:r>
              <a:rPr dirty="0">
                <a:latin typeface="Calibri"/>
                <a:cs typeface="Calibri"/>
              </a:rPr>
              <a:t>(POC)</a:t>
            </a:r>
            <a:r>
              <a:rPr spc="-20" dirty="0">
                <a:latin typeface="Calibri"/>
                <a:cs typeface="Calibri"/>
              </a:rPr>
              <a:t> </a:t>
            </a:r>
            <a:r>
              <a:rPr dirty="0">
                <a:latin typeface="Calibri"/>
                <a:cs typeface="Calibri"/>
              </a:rPr>
              <a:t>in</a:t>
            </a:r>
            <a:r>
              <a:rPr spc="-35" dirty="0">
                <a:latin typeface="Calibri"/>
                <a:cs typeface="Calibri"/>
              </a:rPr>
              <a:t> </a:t>
            </a:r>
            <a:r>
              <a:rPr dirty="0">
                <a:latin typeface="Calibri"/>
                <a:cs typeface="Calibri"/>
              </a:rPr>
              <a:t>a</a:t>
            </a:r>
            <a:r>
              <a:rPr spc="-45" dirty="0">
                <a:latin typeface="Calibri"/>
                <a:cs typeface="Calibri"/>
              </a:rPr>
              <a:t> </a:t>
            </a:r>
            <a:r>
              <a:rPr lang="en-US" dirty="0">
                <a:latin typeface="Calibri"/>
                <a:cs typeface="Calibri"/>
              </a:rPr>
              <a:t>stormwater</a:t>
            </a:r>
            <a:r>
              <a:rPr spc="-10" dirty="0">
                <a:latin typeface="Calibri"/>
                <a:cs typeface="Calibri"/>
              </a:rPr>
              <a:t> </a:t>
            </a:r>
            <a:r>
              <a:rPr dirty="0">
                <a:latin typeface="Calibri"/>
                <a:cs typeface="Calibri"/>
              </a:rPr>
              <a:t>sample.</a:t>
            </a:r>
            <a:r>
              <a:rPr spc="-70" dirty="0">
                <a:latin typeface="Calibri"/>
                <a:cs typeface="Calibri"/>
              </a:rPr>
              <a:t> </a:t>
            </a:r>
            <a:r>
              <a:rPr dirty="0">
                <a:latin typeface="Calibri"/>
                <a:cs typeface="Calibri"/>
              </a:rPr>
              <a:t>Examples</a:t>
            </a:r>
            <a:r>
              <a:rPr spc="-50" dirty="0">
                <a:latin typeface="Calibri"/>
                <a:cs typeface="Calibri"/>
              </a:rPr>
              <a:t> </a:t>
            </a:r>
            <a:r>
              <a:rPr dirty="0">
                <a:latin typeface="Calibri"/>
                <a:cs typeface="Calibri"/>
              </a:rPr>
              <a:t>of</a:t>
            </a:r>
            <a:r>
              <a:rPr spc="-45" dirty="0">
                <a:latin typeface="Calibri"/>
                <a:cs typeface="Calibri"/>
              </a:rPr>
              <a:t> </a:t>
            </a:r>
            <a:r>
              <a:rPr dirty="0">
                <a:latin typeface="Calibri"/>
                <a:cs typeface="Calibri"/>
              </a:rPr>
              <a:t>POCs</a:t>
            </a:r>
            <a:r>
              <a:rPr spc="-60" dirty="0">
                <a:latin typeface="Calibri"/>
                <a:cs typeface="Calibri"/>
              </a:rPr>
              <a:t> </a:t>
            </a:r>
            <a:r>
              <a:rPr dirty="0">
                <a:latin typeface="Calibri"/>
                <a:cs typeface="Calibri"/>
              </a:rPr>
              <a:t>include</a:t>
            </a:r>
            <a:r>
              <a:rPr spc="-20" dirty="0">
                <a:latin typeface="Calibri"/>
                <a:cs typeface="Calibri"/>
              </a:rPr>
              <a:t> </a:t>
            </a:r>
            <a:r>
              <a:rPr spc="-25" dirty="0">
                <a:latin typeface="Calibri"/>
                <a:cs typeface="Calibri"/>
              </a:rPr>
              <a:t>copper,</a:t>
            </a:r>
            <a:r>
              <a:rPr spc="-45" dirty="0">
                <a:latin typeface="Calibri"/>
                <a:cs typeface="Calibri"/>
              </a:rPr>
              <a:t> </a:t>
            </a:r>
            <a:r>
              <a:rPr dirty="0">
                <a:latin typeface="Calibri"/>
                <a:cs typeface="Calibri"/>
              </a:rPr>
              <a:t>aluminum,</a:t>
            </a:r>
            <a:r>
              <a:rPr spc="-50" dirty="0">
                <a:latin typeface="Calibri"/>
                <a:cs typeface="Calibri"/>
              </a:rPr>
              <a:t> </a:t>
            </a:r>
            <a:r>
              <a:rPr spc="-10" dirty="0">
                <a:latin typeface="Calibri"/>
                <a:cs typeface="Calibri"/>
              </a:rPr>
              <a:t>polychlorinated</a:t>
            </a:r>
            <a:r>
              <a:rPr spc="-25" dirty="0">
                <a:latin typeface="Calibri"/>
                <a:cs typeface="Calibri"/>
              </a:rPr>
              <a:t> </a:t>
            </a:r>
            <a:r>
              <a:rPr dirty="0">
                <a:latin typeface="Calibri"/>
                <a:cs typeface="Calibri"/>
              </a:rPr>
              <a:t>biphenyls</a:t>
            </a:r>
            <a:r>
              <a:rPr spc="-40" dirty="0">
                <a:latin typeface="Calibri"/>
                <a:cs typeface="Calibri"/>
              </a:rPr>
              <a:t> </a:t>
            </a:r>
            <a:r>
              <a:rPr dirty="0">
                <a:latin typeface="Calibri"/>
                <a:cs typeface="Calibri"/>
              </a:rPr>
              <a:t>(PCBs),</a:t>
            </a:r>
            <a:r>
              <a:rPr spc="-50" dirty="0">
                <a:latin typeface="Calibri"/>
                <a:cs typeface="Calibri"/>
              </a:rPr>
              <a:t> </a:t>
            </a:r>
            <a:r>
              <a:rPr spc="-25" dirty="0">
                <a:latin typeface="Calibri"/>
                <a:cs typeface="Calibri"/>
              </a:rPr>
              <a:t>and </a:t>
            </a:r>
            <a:r>
              <a:rPr spc="-10" dirty="0">
                <a:latin typeface="Calibri"/>
                <a:cs typeface="Calibri"/>
              </a:rPr>
              <a:t>silver.</a:t>
            </a:r>
            <a:r>
              <a:rPr lang="en-US" spc="-10" dirty="0">
                <a:latin typeface="Calibri"/>
                <a:cs typeface="Calibri"/>
              </a:rPr>
              <a:t> All TALs and BTVs are screened to the 2022 IP, even if they were measured before the current IP came into effect. TALs and BTVs are compared to the sample results for a POC to determine the exceedance ratio, which helps size the corrective actions. </a:t>
            </a:r>
            <a:endParaRPr dirty="0">
              <a:latin typeface="Calibri"/>
              <a:cs typeface="Calibri"/>
            </a:endParaRPr>
          </a:p>
        </p:txBody>
      </p:sp>
      <p:pic>
        <p:nvPicPr>
          <p:cNvPr id="7" name="object 4">
            <a:extLst>
              <a:ext uri="{FF2B5EF4-FFF2-40B4-BE49-F238E27FC236}">
                <a16:creationId xmlns:a16="http://schemas.microsoft.com/office/drawing/2014/main" id="{63ECC4A6-BF21-CE5E-0575-7129522937D7}"/>
              </a:ext>
            </a:extLst>
          </p:cNvPr>
          <p:cNvPicPr/>
          <p:nvPr/>
        </p:nvPicPr>
        <p:blipFill>
          <a:blip r:embed="rId2" cstate="print"/>
          <a:stretch>
            <a:fillRect/>
          </a:stretch>
        </p:blipFill>
        <p:spPr>
          <a:xfrm>
            <a:off x="107950" y="3910316"/>
            <a:ext cx="8870442" cy="2139880"/>
          </a:xfrm>
          <a:prstGeom prst="rect">
            <a:avLst/>
          </a:prstGeom>
        </p:spPr>
      </p:pic>
      <p:sp>
        <p:nvSpPr>
          <p:cNvPr id="39" name="object 5">
            <a:extLst>
              <a:ext uri="{FF2B5EF4-FFF2-40B4-BE49-F238E27FC236}">
                <a16:creationId xmlns:a16="http://schemas.microsoft.com/office/drawing/2014/main" id="{5BA7044D-9206-5F49-50E1-3264373ECE5C}"/>
              </a:ext>
            </a:extLst>
          </p:cNvPr>
          <p:cNvSpPr txBox="1"/>
          <p:nvPr/>
        </p:nvSpPr>
        <p:spPr>
          <a:xfrm>
            <a:off x="778160" y="6165231"/>
            <a:ext cx="7329170" cy="197490"/>
          </a:xfrm>
          <a:prstGeom prst="rect">
            <a:avLst/>
          </a:prstGeom>
        </p:spPr>
        <p:txBody>
          <a:bodyPr vert="horz" wrap="square" lIns="0" tIns="12700" rIns="0" bIns="0" rtlCol="0">
            <a:spAutoFit/>
          </a:bodyPr>
          <a:lstStyle/>
          <a:p>
            <a:pPr marL="12700" algn="ctr">
              <a:lnSpc>
                <a:spcPct val="100000"/>
              </a:lnSpc>
              <a:spcBef>
                <a:spcPts val="100"/>
              </a:spcBef>
            </a:pPr>
            <a:r>
              <a:rPr sz="1200" dirty="0">
                <a:latin typeface="Calibri"/>
                <a:cs typeface="Calibri"/>
              </a:rPr>
              <a:t>Installation</a:t>
            </a:r>
            <a:r>
              <a:rPr sz="1200" spc="100" dirty="0">
                <a:latin typeface="Calibri"/>
                <a:cs typeface="Calibri"/>
              </a:rPr>
              <a:t> </a:t>
            </a:r>
            <a:r>
              <a:rPr sz="1200" dirty="0">
                <a:latin typeface="Calibri"/>
                <a:cs typeface="Calibri"/>
              </a:rPr>
              <a:t>of</a:t>
            </a:r>
            <a:r>
              <a:rPr sz="1200" spc="-25" dirty="0">
                <a:latin typeface="Calibri"/>
                <a:cs typeface="Calibri"/>
              </a:rPr>
              <a:t> </a:t>
            </a:r>
            <a:r>
              <a:rPr lang="en-US" sz="1200" dirty="0">
                <a:latin typeface="Calibri"/>
                <a:cs typeface="Calibri"/>
              </a:rPr>
              <a:t>stormwater</a:t>
            </a:r>
            <a:r>
              <a:rPr sz="1200" spc="-30" dirty="0">
                <a:latin typeface="Calibri"/>
                <a:cs typeface="Calibri"/>
              </a:rPr>
              <a:t> </a:t>
            </a:r>
            <a:r>
              <a:rPr sz="1200" spc="-10" dirty="0">
                <a:latin typeface="Calibri"/>
                <a:cs typeface="Calibri"/>
              </a:rPr>
              <a:t>controls</a:t>
            </a:r>
            <a:r>
              <a:rPr sz="1200" spc="-35" dirty="0">
                <a:latin typeface="Calibri"/>
                <a:cs typeface="Calibri"/>
              </a:rPr>
              <a:t> </a:t>
            </a:r>
            <a:r>
              <a:rPr sz="1200" dirty="0">
                <a:latin typeface="Calibri"/>
                <a:cs typeface="Calibri"/>
              </a:rPr>
              <a:t>as</a:t>
            </a:r>
            <a:r>
              <a:rPr sz="1200" spc="-30" dirty="0">
                <a:latin typeface="Calibri"/>
                <a:cs typeface="Calibri"/>
              </a:rPr>
              <a:t> </a:t>
            </a:r>
            <a:r>
              <a:rPr sz="1200" dirty="0">
                <a:latin typeface="Calibri"/>
                <a:cs typeface="Calibri"/>
              </a:rPr>
              <a:t>a</a:t>
            </a:r>
            <a:r>
              <a:rPr sz="1200" spc="-40" dirty="0">
                <a:latin typeface="Calibri"/>
                <a:cs typeface="Calibri"/>
              </a:rPr>
              <a:t> </a:t>
            </a:r>
            <a:r>
              <a:rPr sz="1200" spc="-10" dirty="0">
                <a:latin typeface="Calibri"/>
                <a:cs typeface="Calibri"/>
              </a:rPr>
              <a:t>corrective</a:t>
            </a:r>
            <a:r>
              <a:rPr sz="1200" spc="-25" dirty="0">
                <a:latin typeface="Calibri"/>
                <a:cs typeface="Calibri"/>
              </a:rPr>
              <a:t> </a:t>
            </a:r>
            <a:r>
              <a:rPr sz="1200" dirty="0">
                <a:latin typeface="Calibri"/>
                <a:cs typeface="Calibri"/>
              </a:rPr>
              <a:t>action</a:t>
            </a:r>
            <a:r>
              <a:rPr sz="1200" spc="-15" dirty="0">
                <a:latin typeface="Calibri"/>
                <a:cs typeface="Calibri"/>
              </a:rPr>
              <a:t> </a:t>
            </a:r>
            <a:r>
              <a:rPr sz="1200" dirty="0">
                <a:latin typeface="Calibri"/>
                <a:cs typeface="Calibri"/>
              </a:rPr>
              <a:t>at</a:t>
            </a:r>
            <a:r>
              <a:rPr sz="1200" spc="-40" dirty="0">
                <a:latin typeface="Calibri"/>
                <a:cs typeface="Calibri"/>
              </a:rPr>
              <a:t> </a:t>
            </a:r>
            <a:r>
              <a:rPr sz="1200" spc="-10" dirty="0">
                <a:latin typeface="Calibri"/>
                <a:cs typeface="Calibri"/>
              </a:rPr>
              <a:t>P-SMA-</a:t>
            </a:r>
            <a:r>
              <a:rPr sz="1200" dirty="0">
                <a:latin typeface="Calibri"/>
                <a:cs typeface="Calibri"/>
              </a:rPr>
              <a:t>2.2</a:t>
            </a:r>
            <a:r>
              <a:rPr sz="1200" spc="-55" dirty="0">
                <a:latin typeface="Calibri"/>
                <a:cs typeface="Calibri"/>
              </a:rPr>
              <a:t> </a:t>
            </a:r>
            <a:r>
              <a:rPr sz="1200" dirty="0">
                <a:latin typeface="Calibri"/>
                <a:cs typeface="Calibri"/>
              </a:rPr>
              <a:t>in</a:t>
            </a:r>
            <a:r>
              <a:rPr sz="1200" spc="-20" dirty="0">
                <a:latin typeface="Calibri"/>
                <a:cs typeface="Calibri"/>
              </a:rPr>
              <a:t> 2011</a:t>
            </a:r>
            <a:endParaRPr sz="1200" dirty="0">
              <a:latin typeface="Calibri"/>
              <a:cs typeface="Calibri"/>
            </a:endParaRPr>
          </a:p>
        </p:txBody>
      </p:sp>
    </p:spTree>
    <p:extLst>
      <p:ext uri="{BB962C8B-B14F-4D97-AF65-F5344CB8AC3E}">
        <p14:creationId xmlns:p14="http://schemas.microsoft.com/office/powerpoint/2010/main" val="1915267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F9DD6-43B2-FA50-ABD8-2428332D3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268AA-AEBA-29F9-1D47-CF4EFF5ECAF2}"/>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Individual</a:t>
            </a:r>
            <a:r>
              <a:rPr lang="en-US" spc="-75" dirty="0"/>
              <a:t> </a:t>
            </a:r>
            <a:r>
              <a:rPr lang="en-US" dirty="0"/>
              <a:t>Permit</a:t>
            </a:r>
            <a:r>
              <a:rPr lang="en-US" spc="-30" dirty="0"/>
              <a:t> </a:t>
            </a:r>
            <a:r>
              <a:rPr lang="en-US" spc="-10" dirty="0"/>
              <a:t>NM0030759 Corrective</a:t>
            </a:r>
            <a:r>
              <a:rPr lang="en-US" spc="-100" dirty="0"/>
              <a:t> </a:t>
            </a:r>
            <a:r>
              <a:rPr lang="en-US" spc="-10" dirty="0"/>
              <a:t>Actions</a:t>
            </a:r>
            <a:endParaRPr lang="en-US" kern="0" dirty="0"/>
          </a:p>
        </p:txBody>
      </p:sp>
      <p:sp>
        <p:nvSpPr>
          <p:cNvPr id="3" name="object 2">
            <a:extLst>
              <a:ext uri="{FF2B5EF4-FFF2-40B4-BE49-F238E27FC236}">
                <a16:creationId xmlns:a16="http://schemas.microsoft.com/office/drawing/2014/main" id="{3EC6D316-54D2-5868-350B-498D8461CCF9}"/>
              </a:ext>
            </a:extLst>
          </p:cNvPr>
          <p:cNvSpPr txBox="1"/>
          <p:nvPr/>
        </p:nvSpPr>
        <p:spPr>
          <a:xfrm>
            <a:off x="163701" y="789293"/>
            <a:ext cx="8675370" cy="4556376"/>
          </a:xfrm>
          <a:prstGeom prst="rect">
            <a:avLst/>
          </a:prstGeom>
        </p:spPr>
        <p:txBody>
          <a:bodyPr vert="horz" wrap="square" lIns="0" tIns="67310" rIns="0" bIns="0" rtlCol="0">
            <a:spAutoFit/>
          </a:bodyPr>
          <a:lstStyle/>
          <a:p>
            <a:pPr marL="12700">
              <a:lnSpc>
                <a:spcPct val="100000"/>
              </a:lnSpc>
              <a:spcBef>
                <a:spcPts val="530"/>
              </a:spcBef>
            </a:pPr>
            <a:r>
              <a:rPr sz="1800" dirty="0">
                <a:latin typeface="Calibri"/>
                <a:cs typeface="Calibri"/>
              </a:rPr>
              <a:t>Options</a:t>
            </a:r>
            <a:r>
              <a:rPr sz="1800" spc="-45" dirty="0">
                <a:latin typeface="Calibri"/>
                <a:cs typeface="Calibri"/>
              </a:rPr>
              <a:t> </a:t>
            </a:r>
            <a:r>
              <a:rPr sz="1800" dirty="0">
                <a:latin typeface="Calibri"/>
                <a:cs typeface="Calibri"/>
              </a:rPr>
              <a:t>for</a:t>
            </a:r>
            <a:r>
              <a:rPr sz="1800" spc="-60" dirty="0">
                <a:latin typeface="Calibri"/>
                <a:cs typeface="Calibri"/>
              </a:rPr>
              <a:t> </a:t>
            </a:r>
            <a:r>
              <a:rPr sz="1800" dirty="0">
                <a:latin typeface="Calibri"/>
                <a:cs typeface="Calibri"/>
              </a:rPr>
              <a:t>implementing</a:t>
            </a:r>
            <a:r>
              <a:rPr sz="1800" spc="-40" dirty="0">
                <a:latin typeface="Calibri"/>
                <a:cs typeface="Calibri"/>
              </a:rPr>
              <a:t> </a:t>
            </a:r>
            <a:r>
              <a:rPr sz="1800" spc="-10" dirty="0">
                <a:latin typeface="Calibri"/>
                <a:cs typeface="Calibri"/>
              </a:rPr>
              <a:t>corrective</a:t>
            </a:r>
            <a:r>
              <a:rPr sz="1800" spc="-40" dirty="0">
                <a:latin typeface="Calibri"/>
                <a:cs typeface="Calibri"/>
              </a:rPr>
              <a:t> </a:t>
            </a:r>
            <a:r>
              <a:rPr sz="1800" dirty="0">
                <a:latin typeface="Calibri"/>
                <a:cs typeface="Calibri"/>
              </a:rPr>
              <a:t>action</a:t>
            </a:r>
            <a:r>
              <a:rPr sz="1800" spc="-35" dirty="0">
                <a:latin typeface="Calibri"/>
                <a:cs typeface="Calibri"/>
              </a:rPr>
              <a:t> </a:t>
            </a:r>
            <a:r>
              <a:rPr sz="1800" spc="-20" dirty="0">
                <a:latin typeface="Calibri"/>
                <a:cs typeface="Calibri"/>
              </a:rPr>
              <a:t>are:</a:t>
            </a:r>
            <a:endParaRPr sz="1800" dirty="0">
              <a:latin typeface="Calibri"/>
              <a:cs typeface="Calibri"/>
            </a:endParaRPr>
          </a:p>
          <a:p>
            <a:pPr marL="298450" marR="5080" indent="-285750">
              <a:lnSpc>
                <a:spcPct val="100000"/>
              </a:lnSpc>
              <a:spcBef>
                <a:spcPts val="600"/>
              </a:spcBef>
              <a:buFont typeface="Arial" panose="020B0604020202020204" pitchFamily="34" charset="0"/>
              <a:buChar char="•"/>
            </a:pPr>
            <a:r>
              <a:rPr sz="1800" b="1" spc="-10" dirty="0">
                <a:latin typeface="Calibri"/>
                <a:cs typeface="Calibri"/>
              </a:rPr>
              <a:t>Installation</a:t>
            </a:r>
            <a:r>
              <a:rPr sz="1800" b="1" spc="-65" dirty="0">
                <a:latin typeface="Calibri"/>
                <a:cs typeface="Calibri"/>
              </a:rPr>
              <a:t> </a:t>
            </a:r>
            <a:r>
              <a:rPr sz="1800" b="1" dirty="0">
                <a:latin typeface="Calibri"/>
                <a:cs typeface="Calibri"/>
              </a:rPr>
              <a:t>of</a:t>
            </a:r>
            <a:r>
              <a:rPr sz="1800" b="1" spc="-40" dirty="0">
                <a:latin typeface="Calibri"/>
                <a:cs typeface="Calibri"/>
              </a:rPr>
              <a:t> </a:t>
            </a:r>
            <a:r>
              <a:rPr sz="1800" b="1" dirty="0">
                <a:latin typeface="Calibri"/>
                <a:cs typeface="Calibri"/>
              </a:rPr>
              <a:t>Enhanced</a:t>
            </a:r>
            <a:r>
              <a:rPr sz="1800" b="1" spc="-60" dirty="0">
                <a:latin typeface="Calibri"/>
                <a:cs typeface="Calibri"/>
              </a:rPr>
              <a:t> </a:t>
            </a:r>
            <a:r>
              <a:rPr sz="1800" b="1" dirty="0">
                <a:latin typeface="Calibri"/>
                <a:cs typeface="Calibri"/>
              </a:rPr>
              <a:t>Controls</a:t>
            </a:r>
            <a:r>
              <a:rPr sz="1800" b="1" spc="-65" dirty="0">
                <a:latin typeface="Calibri"/>
                <a:cs typeface="Calibri"/>
              </a:rPr>
              <a:t> </a:t>
            </a:r>
            <a:r>
              <a:rPr sz="1800" dirty="0">
                <a:latin typeface="Calibri"/>
                <a:cs typeface="Calibri"/>
              </a:rPr>
              <a:t>–</a:t>
            </a:r>
            <a:r>
              <a:rPr sz="1800" spc="-30" dirty="0">
                <a:latin typeface="Calibri"/>
                <a:cs typeface="Calibri"/>
              </a:rPr>
              <a:t> </a:t>
            </a:r>
            <a:r>
              <a:rPr sz="1800" dirty="0">
                <a:latin typeface="Calibri"/>
                <a:cs typeface="Calibri"/>
              </a:rPr>
              <a:t>Enhanced</a:t>
            </a:r>
            <a:r>
              <a:rPr sz="1800" spc="-10" dirty="0">
                <a:latin typeface="Calibri"/>
                <a:cs typeface="Calibri"/>
              </a:rPr>
              <a:t> controls</a:t>
            </a:r>
            <a:r>
              <a:rPr sz="1800" spc="-30" dirty="0">
                <a:latin typeface="Calibri"/>
                <a:cs typeface="Calibri"/>
              </a:rPr>
              <a:t> </a:t>
            </a:r>
            <a:r>
              <a:rPr sz="1800" dirty="0">
                <a:latin typeface="Calibri"/>
                <a:cs typeface="Calibri"/>
              </a:rPr>
              <a:t>are</a:t>
            </a:r>
            <a:r>
              <a:rPr sz="1800" spc="-30" dirty="0">
                <a:latin typeface="Calibri"/>
                <a:cs typeface="Calibri"/>
              </a:rPr>
              <a:t> </a:t>
            </a:r>
            <a:r>
              <a:rPr sz="1800" dirty="0">
                <a:latin typeface="Calibri"/>
                <a:cs typeface="Calibri"/>
              </a:rPr>
              <a:t>designed</a:t>
            </a:r>
            <a:r>
              <a:rPr sz="1800" spc="-20" dirty="0">
                <a:latin typeface="Calibri"/>
                <a:cs typeface="Calibri"/>
              </a:rPr>
              <a:t> </a:t>
            </a:r>
            <a:r>
              <a:rPr sz="1800" dirty="0">
                <a:latin typeface="Calibri"/>
                <a:cs typeface="Calibri"/>
              </a:rPr>
              <a:t>to</a:t>
            </a:r>
            <a:r>
              <a:rPr sz="1800" spc="-35" dirty="0">
                <a:latin typeface="Calibri"/>
                <a:cs typeface="Calibri"/>
              </a:rPr>
              <a:t> </a:t>
            </a:r>
            <a:r>
              <a:rPr sz="1800" dirty="0">
                <a:latin typeface="Calibri"/>
                <a:cs typeface="Calibri"/>
              </a:rPr>
              <a:t>reduce</a:t>
            </a:r>
            <a:r>
              <a:rPr sz="1800" spc="-20" dirty="0">
                <a:latin typeface="Calibri"/>
                <a:cs typeface="Calibri"/>
              </a:rPr>
              <a:t> </a:t>
            </a:r>
            <a:r>
              <a:rPr lang="en-US" sz="1800" dirty="0">
                <a:latin typeface="Calibri"/>
                <a:cs typeface="Calibri"/>
              </a:rPr>
              <a:t>stormwater</a:t>
            </a:r>
            <a:r>
              <a:rPr sz="1800" spc="-10" dirty="0">
                <a:latin typeface="Calibri"/>
                <a:cs typeface="Calibri"/>
              </a:rPr>
              <a:t> run-</a:t>
            </a:r>
            <a:r>
              <a:rPr sz="1800" dirty="0">
                <a:latin typeface="Calibri"/>
                <a:cs typeface="Calibri"/>
              </a:rPr>
              <a:t>on</a:t>
            </a:r>
            <a:r>
              <a:rPr sz="1800" spc="-45" dirty="0">
                <a:latin typeface="Calibri"/>
                <a:cs typeface="Calibri"/>
              </a:rPr>
              <a:t> </a:t>
            </a:r>
            <a:r>
              <a:rPr sz="1800" dirty="0">
                <a:latin typeface="Calibri"/>
                <a:cs typeface="Calibri"/>
              </a:rPr>
              <a:t>or</a:t>
            </a:r>
            <a:r>
              <a:rPr sz="1800" spc="-45" dirty="0">
                <a:latin typeface="Calibri"/>
                <a:cs typeface="Calibri"/>
              </a:rPr>
              <a:t> </a:t>
            </a:r>
            <a:r>
              <a:rPr sz="1800" dirty="0">
                <a:latin typeface="Calibri"/>
                <a:cs typeface="Calibri"/>
              </a:rPr>
              <a:t>runoff</a:t>
            </a:r>
            <a:r>
              <a:rPr sz="1800" spc="-50" dirty="0">
                <a:latin typeface="Calibri"/>
                <a:cs typeface="Calibri"/>
              </a:rPr>
              <a:t> </a:t>
            </a:r>
            <a:r>
              <a:rPr sz="1800" dirty="0">
                <a:latin typeface="Calibri"/>
                <a:cs typeface="Calibri"/>
              </a:rPr>
              <a:t>from</a:t>
            </a:r>
            <a:r>
              <a:rPr sz="1800" spc="-50" dirty="0">
                <a:latin typeface="Calibri"/>
                <a:cs typeface="Calibri"/>
              </a:rPr>
              <a:t> </a:t>
            </a:r>
            <a:r>
              <a:rPr sz="1800" dirty="0">
                <a:latin typeface="Calibri"/>
                <a:cs typeface="Calibri"/>
              </a:rPr>
              <a:t>the</a:t>
            </a:r>
            <a:r>
              <a:rPr sz="1800" spc="-45" dirty="0">
                <a:latin typeface="Calibri"/>
                <a:cs typeface="Calibri"/>
              </a:rPr>
              <a:t> </a:t>
            </a:r>
            <a:r>
              <a:rPr sz="1800" dirty="0">
                <a:latin typeface="Calibri"/>
                <a:cs typeface="Calibri"/>
              </a:rPr>
              <a:t>Site,</a:t>
            </a:r>
            <a:r>
              <a:rPr sz="1800" spc="-30" dirty="0">
                <a:latin typeface="Calibri"/>
                <a:cs typeface="Calibri"/>
              </a:rPr>
              <a:t> </a:t>
            </a:r>
            <a:r>
              <a:rPr sz="1800" spc="-10" dirty="0">
                <a:latin typeface="Calibri"/>
                <a:cs typeface="Calibri"/>
              </a:rPr>
              <a:t>mitigate</a:t>
            </a:r>
            <a:r>
              <a:rPr sz="1800" spc="-45" dirty="0">
                <a:latin typeface="Calibri"/>
                <a:cs typeface="Calibri"/>
              </a:rPr>
              <a:t> </a:t>
            </a:r>
            <a:r>
              <a:rPr sz="1800" dirty="0">
                <a:latin typeface="Calibri"/>
                <a:cs typeface="Calibri"/>
              </a:rPr>
              <a:t>erosion</a:t>
            </a:r>
            <a:r>
              <a:rPr sz="1800" spc="-40" dirty="0">
                <a:latin typeface="Calibri"/>
                <a:cs typeface="Calibri"/>
              </a:rPr>
              <a:t> </a:t>
            </a:r>
            <a:r>
              <a:rPr sz="1800" dirty="0">
                <a:latin typeface="Calibri"/>
                <a:cs typeface="Calibri"/>
              </a:rPr>
              <a:t>within</a:t>
            </a:r>
            <a:r>
              <a:rPr sz="1800" spc="-40" dirty="0">
                <a:latin typeface="Calibri"/>
                <a:cs typeface="Calibri"/>
              </a:rPr>
              <a:t> </a:t>
            </a:r>
            <a:r>
              <a:rPr sz="1800" dirty="0">
                <a:latin typeface="Calibri"/>
                <a:cs typeface="Calibri"/>
              </a:rPr>
              <a:t>the</a:t>
            </a:r>
            <a:r>
              <a:rPr sz="1800" spc="-40" dirty="0">
                <a:latin typeface="Calibri"/>
                <a:cs typeface="Calibri"/>
              </a:rPr>
              <a:t> </a:t>
            </a:r>
            <a:r>
              <a:rPr sz="1800" dirty="0">
                <a:latin typeface="Calibri"/>
                <a:cs typeface="Calibri"/>
              </a:rPr>
              <a:t>Site,</a:t>
            </a:r>
            <a:r>
              <a:rPr sz="1800" spc="-45" dirty="0">
                <a:latin typeface="Calibri"/>
                <a:cs typeface="Calibri"/>
              </a:rPr>
              <a:t> </a:t>
            </a:r>
            <a:r>
              <a:rPr sz="1800" dirty="0">
                <a:latin typeface="Calibri"/>
                <a:cs typeface="Calibri"/>
              </a:rPr>
              <a:t>or</a:t>
            </a:r>
            <a:r>
              <a:rPr sz="1800" spc="-45" dirty="0">
                <a:latin typeface="Calibri"/>
                <a:cs typeface="Calibri"/>
              </a:rPr>
              <a:t> </a:t>
            </a:r>
            <a:r>
              <a:rPr sz="1800" dirty="0">
                <a:latin typeface="Calibri"/>
                <a:cs typeface="Calibri"/>
              </a:rPr>
              <a:t>capture</a:t>
            </a:r>
            <a:r>
              <a:rPr sz="1800" spc="-35" dirty="0">
                <a:latin typeface="Calibri"/>
                <a:cs typeface="Calibri"/>
              </a:rPr>
              <a:t> </a:t>
            </a:r>
            <a:r>
              <a:rPr sz="1800" dirty="0">
                <a:latin typeface="Calibri"/>
                <a:cs typeface="Calibri"/>
              </a:rPr>
              <a:t>sediment/POCs</a:t>
            </a:r>
            <a:r>
              <a:rPr sz="1800" spc="-45" dirty="0">
                <a:latin typeface="Calibri"/>
                <a:cs typeface="Calibri"/>
              </a:rPr>
              <a:t> </a:t>
            </a:r>
            <a:r>
              <a:rPr sz="1800" spc="-25" dirty="0">
                <a:latin typeface="Calibri"/>
                <a:cs typeface="Calibri"/>
              </a:rPr>
              <a:t>on </a:t>
            </a:r>
            <a:r>
              <a:rPr sz="1800" dirty="0">
                <a:latin typeface="Calibri"/>
                <a:cs typeface="Calibri"/>
              </a:rPr>
              <a:t>the</a:t>
            </a:r>
            <a:r>
              <a:rPr sz="1800" spc="-40" dirty="0">
                <a:latin typeface="Calibri"/>
                <a:cs typeface="Calibri"/>
              </a:rPr>
              <a:t> </a:t>
            </a:r>
            <a:r>
              <a:rPr sz="1800" dirty="0">
                <a:latin typeface="Calibri"/>
                <a:cs typeface="Calibri"/>
              </a:rPr>
              <a:t>Site.</a:t>
            </a:r>
            <a:r>
              <a:rPr sz="1800" spc="-55" dirty="0">
                <a:latin typeface="Calibri"/>
                <a:cs typeface="Calibri"/>
              </a:rPr>
              <a:t> </a:t>
            </a:r>
            <a:r>
              <a:rPr sz="1800" dirty="0">
                <a:latin typeface="Calibri"/>
                <a:cs typeface="Calibri"/>
              </a:rPr>
              <a:t>Examples</a:t>
            </a:r>
            <a:r>
              <a:rPr sz="1800" spc="-50" dirty="0">
                <a:latin typeface="Calibri"/>
                <a:cs typeface="Calibri"/>
              </a:rPr>
              <a:t> </a:t>
            </a:r>
            <a:r>
              <a:rPr sz="1800" dirty="0">
                <a:latin typeface="Calibri"/>
                <a:cs typeface="Calibri"/>
              </a:rPr>
              <a:t>include</a:t>
            </a:r>
            <a:r>
              <a:rPr sz="1800" spc="-30" dirty="0">
                <a:latin typeface="Calibri"/>
                <a:cs typeface="Calibri"/>
              </a:rPr>
              <a:t> </a:t>
            </a:r>
            <a:r>
              <a:rPr sz="1800" dirty="0">
                <a:latin typeface="Calibri"/>
                <a:cs typeface="Calibri"/>
              </a:rPr>
              <a:t>diversion</a:t>
            </a:r>
            <a:r>
              <a:rPr sz="1800" spc="-40" dirty="0">
                <a:latin typeface="Calibri"/>
                <a:cs typeface="Calibri"/>
              </a:rPr>
              <a:t> </a:t>
            </a:r>
            <a:r>
              <a:rPr sz="1800" dirty="0">
                <a:latin typeface="Calibri"/>
                <a:cs typeface="Calibri"/>
              </a:rPr>
              <a:t>berms,</a:t>
            </a:r>
            <a:r>
              <a:rPr sz="1800" spc="-55" dirty="0">
                <a:latin typeface="Calibri"/>
                <a:cs typeface="Calibri"/>
              </a:rPr>
              <a:t> </a:t>
            </a:r>
            <a:r>
              <a:rPr sz="1800" dirty="0">
                <a:latin typeface="Calibri"/>
                <a:cs typeface="Calibri"/>
              </a:rPr>
              <a:t>sediment</a:t>
            </a:r>
            <a:r>
              <a:rPr sz="1800" spc="-60" dirty="0">
                <a:latin typeface="Calibri"/>
                <a:cs typeface="Calibri"/>
              </a:rPr>
              <a:t> </a:t>
            </a:r>
            <a:r>
              <a:rPr sz="1800" dirty="0">
                <a:latin typeface="Calibri"/>
                <a:cs typeface="Calibri"/>
              </a:rPr>
              <a:t>basins,</a:t>
            </a:r>
            <a:r>
              <a:rPr sz="1800" spc="-55" dirty="0">
                <a:latin typeface="Calibri"/>
                <a:cs typeface="Calibri"/>
              </a:rPr>
              <a:t> </a:t>
            </a:r>
            <a:r>
              <a:rPr sz="1800" dirty="0">
                <a:latin typeface="Calibri"/>
                <a:cs typeface="Calibri"/>
              </a:rPr>
              <a:t>rock</a:t>
            </a:r>
            <a:r>
              <a:rPr sz="1800" spc="-60" dirty="0">
                <a:latin typeface="Calibri"/>
                <a:cs typeface="Calibri"/>
              </a:rPr>
              <a:t> </a:t>
            </a:r>
            <a:r>
              <a:rPr sz="1800" dirty="0">
                <a:latin typeface="Calibri"/>
                <a:cs typeface="Calibri"/>
              </a:rPr>
              <a:t>check</a:t>
            </a:r>
            <a:r>
              <a:rPr sz="1800" spc="-35" dirty="0">
                <a:latin typeface="Calibri"/>
                <a:cs typeface="Calibri"/>
              </a:rPr>
              <a:t> </a:t>
            </a:r>
            <a:r>
              <a:rPr sz="1800" dirty="0">
                <a:latin typeface="Calibri"/>
                <a:cs typeface="Calibri"/>
              </a:rPr>
              <a:t>dams,</a:t>
            </a:r>
            <a:r>
              <a:rPr sz="1800" spc="-55" dirty="0">
                <a:latin typeface="Calibri"/>
                <a:cs typeface="Calibri"/>
              </a:rPr>
              <a:t> </a:t>
            </a:r>
            <a:r>
              <a:rPr sz="1800" dirty="0">
                <a:latin typeface="Calibri"/>
                <a:cs typeface="Calibri"/>
              </a:rPr>
              <a:t>coir</a:t>
            </a:r>
            <a:r>
              <a:rPr sz="1800" spc="-50" dirty="0">
                <a:latin typeface="Calibri"/>
                <a:cs typeface="Calibri"/>
              </a:rPr>
              <a:t> </a:t>
            </a:r>
            <a:r>
              <a:rPr sz="1800" spc="-10" dirty="0">
                <a:latin typeface="Calibri"/>
                <a:cs typeface="Calibri"/>
              </a:rPr>
              <a:t>logs, </a:t>
            </a:r>
            <a:r>
              <a:rPr sz="1800" dirty="0">
                <a:latin typeface="Calibri"/>
                <a:cs typeface="Calibri"/>
              </a:rPr>
              <a:t>compost</a:t>
            </a:r>
            <a:r>
              <a:rPr sz="1800" spc="-35" dirty="0">
                <a:latin typeface="Calibri"/>
                <a:cs typeface="Calibri"/>
              </a:rPr>
              <a:t> </a:t>
            </a:r>
            <a:r>
              <a:rPr sz="1800" dirty="0">
                <a:latin typeface="Calibri"/>
                <a:cs typeface="Calibri"/>
              </a:rPr>
              <a:t>logs,</a:t>
            </a:r>
            <a:r>
              <a:rPr sz="1800" spc="-45" dirty="0">
                <a:latin typeface="Calibri"/>
                <a:cs typeface="Calibri"/>
              </a:rPr>
              <a:t> </a:t>
            </a:r>
            <a:r>
              <a:rPr sz="1800" dirty="0">
                <a:latin typeface="Calibri"/>
                <a:cs typeface="Calibri"/>
              </a:rPr>
              <a:t>and</a:t>
            </a:r>
            <a:r>
              <a:rPr sz="1800" spc="-30" dirty="0">
                <a:latin typeface="Calibri"/>
                <a:cs typeface="Calibri"/>
              </a:rPr>
              <a:t> </a:t>
            </a:r>
            <a:r>
              <a:rPr sz="1800" spc="-10" dirty="0">
                <a:latin typeface="Calibri"/>
                <a:cs typeface="Calibri"/>
              </a:rPr>
              <a:t>established</a:t>
            </a:r>
            <a:r>
              <a:rPr sz="1800" spc="-45" dirty="0">
                <a:latin typeface="Calibri"/>
                <a:cs typeface="Calibri"/>
              </a:rPr>
              <a:t> </a:t>
            </a:r>
            <a:r>
              <a:rPr sz="1800" spc="-10" dirty="0">
                <a:latin typeface="Calibri"/>
                <a:cs typeface="Calibri"/>
              </a:rPr>
              <a:t>vegetation.</a:t>
            </a:r>
            <a:endParaRPr sz="1800" dirty="0">
              <a:latin typeface="Calibri"/>
              <a:cs typeface="Calibri"/>
            </a:endParaRPr>
          </a:p>
          <a:p>
            <a:pPr marL="298450" marR="292100" indent="-285750">
              <a:lnSpc>
                <a:spcPct val="100000"/>
              </a:lnSpc>
              <a:spcBef>
                <a:spcPts val="600"/>
              </a:spcBef>
              <a:buFont typeface="Arial" panose="020B0604020202020204" pitchFamily="34" charset="0"/>
              <a:buChar char="•"/>
            </a:pPr>
            <a:r>
              <a:rPr sz="1800" b="1" dirty="0">
                <a:latin typeface="Calibri"/>
                <a:cs typeface="Calibri"/>
              </a:rPr>
              <a:t>Eliminat</a:t>
            </a:r>
            <a:r>
              <a:rPr lang="en-US" b="1" dirty="0">
                <a:latin typeface="Calibri"/>
                <a:cs typeface="Calibri"/>
              </a:rPr>
              <a:t>ion of</a:t>
            </a:r>
            <a:r>
              <a:rPr b="1" dirty="0">
                <a:latin typeface="Calibri"/>
                <a:cs typeface="Calibri"/>
              </a:rPr>
              <a:t> Exposure </a:t>
            </a:r>
            <a:r>
              <a:rPr sz="1800" b="1" dirty="0">
                <a:latin typeface="Calibri"/>
                <a:cs typeface="Calibri"/>
              </a:rPr>
              <a:t>of</a:t>
            </a:r>
            <a:r>
              <a:rPr sz="1800" b="1" spc="-30" dirty="0">
                <a:latin typeface="Calibri"/>
                <a:cs typeface="Calibri"/>
              </a:rPr>
              <a:t> </a:t>
            </a:r>
            <a:r>
              <a:rPr sz="1800" b="1" dirty="0">
                <a:latin typeface="Calibri"/>
                <a:cs typeface="Calibri"/>
              </a:rPr>
              <a:t>POCs</a:t>
            </a:r>
            <a:r>
              <a:rPr sz="1800" b="1" spc="-35" dirty="0">
                <a:latin typeface="Calibri"/>
                <a:cs typeface="Calibri"/>
              </a:rPr>
              <a:t> </a:t>
            </a:r>
            <a:r>
              <a:rPr sz="1800" b="1" dirty="0">
                <a:latin typeface="Calibri"/>
                <a:cs typeface="Calibri"/>
              </a:rPr>
              <a:t>to</a:t>
            </a:r>
            <a:r>
              <a:rPr sz="1800" b="1" spc="-40" dirty="0">
                <a:latin typeface="Calibri"/>
                <a:cs typeface="Calibri"/>
              </a:rPr>
              <a:t> </a:t>
            </a:r>
            <a:r>
              <a:rPr lang="en-US" sz="1800" b="1" dirty="0">
                <a:latin typeface="Calibri"/>
                <a:cs typeface="Calibri"/>
              </a:rPr>
              <a:t>stormwater</a:t>
            </a:r>
            <a:r>
              <a:rPr sz="1800" b="1" spc="-50" dirty="0">
                <a:latin typeface="Calibri"/>
                <a:cs typeface="Calibri"/>
              </a:rPr>
              <a:t> </a:t>
            </a:r>
            <a:r>
              <a:rPr sz="1800" dirty="0">
                <a:latin typeface="Calibri"/>
                <a:cs typeface="Calibri"/>
              </a:rPr>
              <a:t>–</a:t>
            </a:r>
            <a:r>
              <a:rPr sz="1800" spc="-20" dirty="0">
                <a:latin typeface="Calibri"/>
                <a:cs typeface="Calibri"/>
              </a:rPr>
              <a:t> </a:t>
            </a:r>
            <a:r>
              <a:rPr sz="1800" dirty="0">
                <a:latin typeface="Calibri"/>
                <a:cs typeface="Calibri"/>
              </a:rPr>
              <a:t>No</a:t>
            </a:r>
            <a:r>
              <a:rPr sz="1800" spc="-35" dirty="0">
                <a:latin typeface="Calibri"/>
                <a:cs typeface="Calibri"/>
              </a:rPr>
              <a:t> </a:t>
            </a:r>
            <a:r>
              <a:rPr sz="1800" dirty="0">
                <a:latin typeface="Calibri"/>
                <a:cs typeface="Calibri"/>
              </a:rPr>
              <a:t>exposure</a:t>
            </a:r>
            <a:r>
              <a:rPr sz="1800" spc="-30" dirty="0">
                <a:latin typeface="Calibri"/>
                <a:cs typeface="Calibri"/>
              </a:rPr>
              <a:t> </a:t>
            </a:r>
            <a:r>
              <a:rPr sz="1800" dirty="0">
                <a:latin typeface="Calibri"/>
                <a:cs typeface="Calibri"/>
              </a:rPr>
              <a:t>can</a:t>
            </a:r>
            <a:r>
              <a:rPr sz="1800" spc="-20" dirty="0">
                <a:latin typeface="Calibri"/>
                <a:cs typeface="Calibri"/>
              </a:rPr>
              <a:t> </a:t>
            </a:r>
            <a:r>
              <a:rPr sz="1800" dirty="0">
                <a:latin typeface="Calibri"/>
                <a:cs typeface="Calibri"/>
              </a:rPr>
              <a:t>be</a:t>
            </a:r>
            <a:r>
              <a:rPr sz="1800" spc="-30" dirty="0">
                <a:latin typeface="Calibri"/>
                <a:cs typeface="Calibri"/>
              </a:rPr>
              <a:t> </a:t>
            </a:r>
            <a:r>
              <a:rPr sz="1800" dirty="0">
                <a:latin typeface="Calibri"/>
                <a:cs typeface="Calibri"/>
              </a:rPr>
              <a:t>(a)</a:t>
            </a:r>
            <a:r>
              <a:rPr sz="1800" spc="-20" dirty="0">
                <a:latin typeface="Calibri"/>
                <a:cs typeface="Calibri"/>
              </a:rPr>
              <a:t> </a:t>
            </a:r>
            <a:r>
              <a:rPr sz="1800" dirty="0">
                <a:latin typeface="Calibri"/>
                <a:cs typeface="Calibri"/>
              </a:rPr>
              <a:t>a</a:t>
            </a:r>
            <a:r>
              <a:rPr sz="1800" spc="-35" dirty="0">
                <a:latin typeface="Calibri"/>
                <a:cs typeface="Calibri"/>
              </a:rPr>
              <a:t> </a:t>
            </a:r>
            <a:r>
              <a:rPr sz="1800" dirty="0">
                <a:latin typeface="Calibri"/>
                <a:cs typeface="Calibri"/>
              </a:rPr>
              <a:t>cap</a:t>
            </a:r>
            <a:r>
              <a:rPr sz="1800" spc="-20" dirty="0">
                <a:latin typeface="Calibri"/>
                <a:cs typeface="Calibri"/>
              </a:rPr>
              <a:t> </a:t>
            </a:r>
            <a:r>
              <a:rPr sz="1800" dirty="0">
                <a:latin typeface="Calibri"/>
                <a:cs typeface="Calibri"/>
              </a:rPr>
              <a:t>or</a:t>
            </a:r>
            <a:r>
              <a:rPr sz="1800" spc="-30" dirty="0">
                <a:latin typeface="Calibri"/>
                <a:cs typeface="Calibri"/>
              </a:rPr>
              <a:t> </a:t>
            </a:r>
            <a:r>
              <a:rPr sz="1800" spc="-10" dirty="0">
                <a:latin typeface="Calibri"/>
                <a:cs typeface="Calibri"/>
              </a:rPr>
              <a:t>engineered </a:t>
            </a:r>
            <a:r>
              <a:rPr sz="1800" spc="-30" dirty="0">
                <a:latin typeface="Calibri"/>
                <a:cs typeface="Calibri"/>
              </a:rPr>
              <a:t>cover,</a:t>
            </a:r>
            <a:r>
              <a:rPr sz="1800" spc="-35" dirty="0">
                <a:latin typeface="Calibri"/>
                <a:cs typeface="Calibri"/>
              </a:rPr>
              <a:t> </a:t>
            </a:r>
            <a:r>
              <a:rPr sz="1800" dirty="0">
                <a:latin typeface="Calibri"/>
                <a:cs typeface="Calibri"/>
              </a:rPr>
              <a:t>or</a:t>
            </a:r>
            <a:r>
              <a:rPr sz="1800" spc="-35" dirty="0">
                <a:latin typeface="Calibri"/>
                <a:cs typeface="Calibri"/>
              </a:rPr>
              <a:t> </a:t>
            </a:r>
            <a:r>
              <a:rPr sz="1800" dirty="0">
                <a:latin typeface="Calibri"/>
                <a:cs typeface="Calibri"/>
              </a:rPr>
              <a:t>(b)</a:t>
            </a:r>
            <a:r>
              <a:rPr sz="1800" spc="-25" dirty="0">
                <a:latin typeface="Calibri"/>
                <a:cs typeface="Calibri"/>
              </a:rPr>
              <a:t> </a:t>
            </a:r>
            <a:r>
              <a:rPr sz="1800" dirty="0">
                <a:latin typeface="Calibri"/>
                <a:cs typeface="Calibri"/>
              </a:rPr>
              <a:t>soil</a:t>
            </a:r>
            <a:r>
              <a:rPr sz="1800" spc="-35" dirty="0">
                <a:latin typeface="Calibri"/>
                <a:cs typeface="Calibri"/>
              </a:rPr>
              <a:t> </a:t>
            </a:r>
            <a:r>
              <a:rPr sz="1800" spc="-10" dirty="0">
                <a:latin typeface="Calibri"/>
                <a:cs typeface="Calibri"/>
              </a:rPr>
              <a:t>removal.</a:t>
            </a:r>
            <a:r>
              <a:rPr sz="1800" spc="-40" dirty="0">
                <a:latin typeface="Calibri"/>
                <a:cs typeface="Calibri"/>
              </a:rPr>
              <a:t> </a:t>
            </a:r>
            <a:r>
              <a:rPr sz="1800" spc="-10" dirty="0">
                <a:latin typeface="Calibri"/>
                <a:cs typeface="Calibri"/>
              </a:rPr>
              <a:t>Examples</a:t>
            </a:r>
            <a:r>
              <a:rPr sz="1800" spc="-45" dirty="0">
                <a:latin typeface="Calibri"/>
                <a:cs typeface="Calibri"/>
              </a:rPr>
              <a:t> </a:t>
            </a:r>
            <a:r>
              <a:rPr sz="1800" dirty="0">
                <a:latin typeface="Calibri"/>
                <a:cs typeface="Calibri"/>
              </a:rPr>
              <a:t>include</a:t>
            </a:r>
            <a:r>
              <a:rPr sz="1800" spc="-5" dirty="0">
                <a:latin typeface="Calibri"/>
                <a:cs typeface="Calibri"/>
              </a:rPr>
              <a:t> </a:t>
            </a:r>
            <a:r>
              <a:rPr sz="1800" spc="-10" dirty="0">
                <a:latin typeface="Calibri"/>
                <a:cs typeface="Calibri"/>
              </a:rPr>
              <a:t>shotcrete</a:t>
            </a:r>
            <a:r>
              <a:rPr sz="1800" spc="-25" dirty="0">
                <a:latin typeface="Calibri"/>
                <a:cs typeface="Calibri"/>
              </a:rPr>
              <a:t> </a:t>
            </a:r>
            <a:r>
              <a:rPr sz="1800" dirty="0">
                <a:latin typeface="Calibri"/>
                <a:cs typeface="Calibri"/>
              </a:rPr>
              <a:t>and</a:t>
            </a:r>
            <a:r>
              <a:rPr sz="1800" spc="-30" dirty="0">
                <a:latin typeface="Calibri"/>
                <a:cs typeface="Calibri"/>
              </a:rPr>
              <a:t> </a:t>
            </a:r>
            <a:r>
              <a:rPr sz="1800" dirty="0">
                <a:latin typeface="Calibri"/>
                <a:cs typeface="Calibri"/>
              </a:rPr>
              <a:t>rock</a:t>
            </a:r>
            <a:r>
              <a:rPr sz="1800" spc="-40" dirty="0">
                <a:latin typeface="Calibri"/>
                <a:cs typeface="Calibri"/>
              </a:rPr>
              <a:t> </a:t>
            </a:r>
            <a:r>
              <a:rPr sz="1800" spc="-10" dirty="0">
                <a:latin typeface="Calibri"/>
                <a:cs typeface="Calibri"/>
              </a:rPr>
              <a:t>caps.</a:t>
            </a:r>
            <a:endParaRPr sz="1800" dirty="0">
              <a:latin typeface="Calibri"/>
              <a:cs typeface="Calibri"/>
            </a:endParaRPr>
          </a:p>
          <a:p>
            <a:pPr marL="298450" marR="27305" indent="-285750">
              <a:lnSpc>
                <a:spcPct val="100000"/>
              </a:lnSpc>
              <a:spcBef>
                <a:spcPts val="600"/>
              </a:spcBef>
              <a:buFont typeface="Arial" panose="020B0604020202020204" pitchFamily="34" charset="0"/>
              <a:buChar char="•"/>
            </a:pPr>
            <a:r>
              <a:rPr sz="1800" b="1" dirty="0">
                <a:latin typeface="Calibri"/>
                <a:cs typeface="Calibri"/>
              </a:rPr>
              <a:t>Retention</a:t>
            </a:r>
            <a:r>
              <a:rPr sz="1800" b="1" spc="-45" dirty="0">
                <a:latin typeface="Calibri"/>
                <a:cs typeface="Calibri"/>
              </a:rPr>
              <a:t> </a:t>
            </a:r>
            <a:r>
              <a:rPr sz="1800" b="1" dirty="0">
                <a:latin typeface="Calibri"/>
                <a:cs typeface="Calibri"/>
              </a:rPr>
              <a:t>of</a:t>
            </a:r>
            <a:r>
              <a:rPr sz="1800" b="1" spc="-60" dirty="0">
                <a:latin typeface="Calibri"/>
                <a:cs typeface="Calibri"/>
              </a:rPr>
              <a:t> </a:t>
            </a:r>
            <a:r>
              <a:rPr sz="1800" b="1" spc="-10" dirty="0">
                <a:latin typeface="Calibri"/>
                <a:cs typeface="Calibri"/>
              </a:rPr>
              <a:t>3-</a:t>
            </a:r>
            <a:r>
              <a:rPr sz="1800" b="1" spc="-60" dirty="0">
                <a:latin typeface="Calibri"/>
                <a:cs typeface="Calibri"/>
              </a:rPr>
              <a:t>Year,</a:t>
            </a:r>
            <a:r>
              <a:rPr sz="1800" b="1" spc="-45" dirty="0">
                <a:latin typeface="Calibri"/>
                <a:cs typeface="Calibri"/>
              </a:rPr>
              <a:t> </a:t>
            </a:r>
            <a:r>
              <a:rPr sz="1800" b="1" spc="-10" dirty="0">
                <a:latin typeface="Calibri"/>
                <a:cs typeface="Calibri"/>
              </a:rPr>
              <a:t>24-</a:t>
            </a:r>
            <a:r>
              <a:rPr sz="1800" b="1" dirty="0">
                <a:latin typeface="Calibri"/>
                <a:cs typeface="Calibri"/>
              </a:rPr>
              <a:t>Hour</a:t>
            </a:r>
            <a:r>
              <a:rPr sz="1800" b="1" spc="-50" dirty="0">
                <a:latin typeface="Calibri"/>
                <a:cs typeface="Calibri"/>
              </a:rPr>
              <a:t> </a:t>
            </a:r>
            <a:r>
              <a:rPr sz="1800" b="1" dirty="0">
                <a:latin typeface="Calibri"/>
                <a:cs typeface="Calibri"/>
              </a:rPr>
              <a:t>Storm</a:t>
            </a:r>
            <a:r>
              <a:rPr sz="1800" b="1" spc="-50" dirty="0">
                <a:latin typeface="Calibri"/>
                <a:cs typeface="Calibri"/>
              </a:rPr>
              <a:t> </a:t>
            </a:r>
            <a:r>
              <a:rPr sz="1800" b="1" dirty="0">
                <a:latin typeface="Calibri"/>
                <a:cs typeface="Calibri"/>
              </a:rPr>
              <a:t>Runoff</a:t>
            </a:r>
            <a:r>
              <a:rPr sz="1800" b="1" spc="-40" dirty="0">
                <a:latin typeface="Calibri"/>
                <a:cs typeface="Calibri"/>
              </a:rPr>
              <a:t> </a:t>
            </a:r>
            <a:r>
              <a:rPr sz="1800" b="1" dirty="0">
                <a:latin typeface="Calibri"/>
                <a:cs typeface="Calibri"/>
              </a:rPr>
              <a:t>Volume</a:t>
            </a:r>
            <a:r>
              <a:rPr sz="1800" b="1" spc="-40" dirty="0">
                <a:latin typeface="Calibri"/>
                <a:cs typeface="Calibri"/>
              </a:rPr>
              <a:t> </a:t>
            </a:r>
            <a:r>
              <a:rPr sz="1800" dirty="0">
                <a:latin typeface="Calibri"/>
                <a:cs typeface="Calibri"/>
              </a:rPr>
              <a:t>–</a:t>
            </a:r>
            <a:r>
              <a:rPr sz="1800" spc="-50" dirty="0">
                <a:latin typeface="Calibri"/>
                <a:cs typeface="Calibri"/>
              </a:rPr>
              <a:t> </a:t>
            </a:r>
            <a:r>
              <a:rPr sz="1800" spc="-10" dirty="0">
                <a:latin typeface="Calibri"/>
                <a:cs typeface="Calibri"/>
              </a:rPr>
              <a:t>3-</a:t>
            </a:r>
            <a:r>
              <a:rPr sz="1800" spc="-25" dirty="0">
                <a:latin typeface="Calibri"/>
                <a:cs typeface="Calibri"/>
              </a:rPr>
              <a:t>year,</a:t>
            </a:r>
            <a:r>
              <a:rPr sz="1800" spc="-35" dirty="0">
                <a:latin typeface="Calibri"/>
                <a:cs typeface="Calibri"/>
              </a:rPr>
              <a:t> </a:t>
            </a:r>
            <a:r>
              <a:rPr sz="1800" spc="-10" dirty="0">
                <a:latin typeface="Calibri"/>
                <a:cs typeface="Calibri"/>
              </a:rPr>
              <a:t>24-</a:t>
            </a:r>
            <a:r>
              <a:rPr sz="1800" dirty="0">
                <a:latin typeface="Calibri"/>
                <a:cs typeface="Calibri"/>
              </a:rPr>
              <a:t>hour</a:t>
            </a:r>
            <a:r>
              <a:rPr sz="1800" spc="-30" dirty="0">
                <a:latin typeface="Calibri"/>
                <a:cs typeface="Calibri"/>
              </a:rPr>
              <a:t> </a:t>
            </a:r>
            <a:r>
              <a:rPr sz="1800" spc="-10" dirty="0">
                <a:latin typeface="Calibri"/>
                <a:cs typeface="Calibri"/>
              </a:rPr>
              <a:t>retention</a:t>
            </a:r>
            <a:r>
              <a:rPr sz="1800" spc="-25" dirty="0">
                <a:latin typeface="Calibri"/>
                <a:cs typeface="Calibri"/>
              </a:rPr>
              <a:t> </a:t>
            </a:r>
            <a:r>
              <a:rPr sz="1800" dirty="0">
                <a:latin typeface="Calibri"/>
                <a:cs typeface="Calibri"/>
              </a:rPr>
              <a:t>can</a:t>
            </a:r>
            <a:r>
              <a:rPr sz="1800" spc="-25" dirty="0">
                <a:latin typeface="Calibri"/>
                <a:cs typeface="Calibri"/>
              </a:rPr>
              <a:t> be </a:t>
            </a:r>
            <a:r>
              <a:rPr sz="1800" dirty="0">
                <a:latin typeface="Calibri"/>
                <a:cs typeface="Calibri"/>
              </a:rPr>
              <a:t>achieved</a:t>
            </a:r>
            <a:r>
              <a:rPr sz="1800" spc="-45" dirty="0">
                <a:latin typeface="Calibri"/>
                <a:cs typeface="Calibri"/>
              </a:rPr>
              <a:t> </a:t>
            </a:r>
            <a:r>
              <a:rPr sz="1800" dirty="0">
                <a:latin typeface="Calibri"/>
                <a:cs typeface="Calibri"/>
              </a:rPr>
              <a:t>by</a:t>
            </a:r>
            <a:r>
              <a:rPr sz="1800" spc="-55" dirty="0">
                <a:latin typeface="Calibri"/>
                <a:cs typeface="Calibri"/>
              </a:rPr>
              <a:t> </a:t>
            </a:r>
            <a:r>
              <a:rPr sz="1800" dirty="0">
                <a:latin typeface="Calibri"/>
                <a:cs typeface="Calibri"/>
              </a:rPr>
              <a:t>retaining</a:t>
            </a:r>
            <a:r>
              <a:rPr sz="1800" spc="-30" dirty="0">
                <a:latin typeface="Calibri"/>
                <a:cs typeface="Calibri"/>
              </a:rPr>
              <a:t> </a:t>
            </a:r>
            <a:r>
              <a:rPr sz="1800" dirty="0">
                <a:latin typeface="Calibri"/>
                <a:cs typeface="Calibri"/>
              </a:rPr>
              <a:t>the</a:t>
            </a:r>
            <a:r>
              <a:rPr sz="1800" spc="-40" dirty="0">
                <a:latin typeface="Calibri"/>
                <a:cs typeface="Calibri"/>
              </a:rPr>
              <a:t> </a:t>
            </a:r>
            <a:r>
              <a:rPr sz="1800" dirty="0">
                <a:latin typeface="Calibri"/>
                <a:cs typeface="Calibri"/>
              </a:rPr>
              <a:t>volume</a:t>
            </a:r>
            <a:r>
              <a:rPr sz="1800" spc="-50" dirty="0">
                <a:latin typeface="Calibri"/>
                <a:cs typeface="Calibri"/>
              </a:rPr>
              <a:t> </a:t>
            </a:r>
            <a:r>
              <a:rPr sz="1800" dirty="0">
                <a:latin typeface="Calibri"/>
                <a:cs typeface="Calibri"/>
              </a:rPr>
              <a:t>of</a:t>
            </a:r>
            <a:r>
              <a:rPr sz="1800" spc="-55" dirty="0">
                <a:latin typeface="Calibri"/>
                <a:cs typeface="Calibri"/>
              </a:rPr>
              <a:t> </a:t>
            </a:r>
            <a:r>
              <a:rPr lang="en-US" sz="1800" dirty="0">
                <a:latin typeface="Calibri"/>
                <a:cs typeface="Calibri"/>
              </a:rPr>
              <a:t>stormwater</a:t>
            </a:r>
            <a:r>
              <a:rPr sz="1800" spc="-50" dirty="0">
                <a:latin typeface="Calibri"/>
                <a:cs typeface="Calibri"/>
              </a:rPr>
              <a:t> </a:t>
            </a:r>
            <a:r>
              <a:rPr sz="1800" dirty="0">
                <a:latin typeface="Calibri"/>
                <a:cs typeface="Calibri"/>
              </a:rPr>
              <a:t>runoff</a:t>
            </a:r>
            <a:r>
              <a:rPr sz="1800" spc="-55" dirty="0">
                <a:latin typeface="Calibri"/>
                <a:cs typeface="Calibri"/>
              </a:rPr>
              <a:t> </a:t>
            </a:r>
            <a:r>
              <a:rPr sz="1800" dirty="0">
                <a:latin typeface="Calibri"/>
                <a:cs typeface="Calibri"/>
              </a:rPr>
              <a:t>from</a:t>
            </a:r>
            <a:r>
              <a:rPr sz="1800" spc="-50" dirty="0">
                <a:latin typeface="Calibri"/>
                <a:cs typeface="Calibri"/>
              </a:rPr>
              <a:t> </a:t>
            </a:r>
            <a:r>
              <a:rPr sz="1800" dirty="0">
                <a:latin typeface="Calibri"/>
                <a:cs typeface="Calibri"/>
              </a:rPr>
              <a:t>a</a:t>
            </a:r>
            <a:r>
              <a:rPr sz="1800" spc="-55" dirty="0">
                <a:latin typeface="Calibri"/>
                <a:cs typeface="Calibri"/>
              </a:rPr>
              <a:t> </a:t>
            </a:r>
            <a:r>
              <a:rPr sz="1800" dirty="0">
                <a:latin typeface="Calibri"/>
                <a:cs typeface="Calibri"/>
              </a:rPr>
              <a:t>Site</a:t>
            </a:r>
            <a:r>
              <a:rPr sz="1800" spc="-45" dirty="0">
                <a:latin typeface="Calibri"/>
                <a:cs typeface="Calibri"/>
              </a:rPr>
              <a:t> </a:t>
            </a:r>
            <a:r>
              <a:rPr sz="1800" dirty="0">
                <a:latin typeface="Calibri"/>
                <a:cs typeface="Calibri"/>
              </a:rPr>
              <a:t>or</a:t>
            </a:r>
            <a:r>
              <a:rPr sz="1800" spc="-45" dirty="0">
                <a:latin typeface="Calibri"/>
                <a:cs typeface="Calibri"/>
              </a:rPr>
              <a:t> </a:t>
            </a:r>
            <a:r>
              <a:rPr sz="1800" dirty="0">
                <a:latin typeface="Calibri"/>
                <a:cs typeface="Calibri"/>
              </a:rPr>
              <a:t>Site</a:t>
            </a:r>
            <a:r>
              <a:rPr sz="1800" spc="-45" dirty="0">
                <a:latin typeface="Calibri"/>
                <a:cs typeface="Calibri"/>
              </a:rPr>
              <a:t> </a:t>
            </a:r>
            <a:r>
              <a:rPr sz="1800" dirty="0">
                <a:latin typeface="Calibri"/>
                <a:cs typeface="Calibri"/>
              </a:rPr>
              <a:t>Monitoring</a:t>
            </a:r>
            <a:r>
              <a:rPr sz="1800" spc="-40" dirty="0">
                <a:latin typeface="Calibri"/>
                <a:cs typeface="Calibri"/>
              </a:rPr>
              <a:t> </a:t>
            </a:r>
            <a:r>
              <a:rPr sz="1800" spc="-20" dirty="0">
                <a:latin typeface="Calibri"/>
                <a:cs typeface="Calibri"/>
              </a:rPr>
              <a:t>Area </a:t>
            </a:r>
            <a:r>
              <a:rPr sz="1800" dirty="0">
                <a:latin typeface="Calibri"/>
                <a:cs typeface="Calibri"/>
              </a:rPr>
              <a:t>(SMA)</a:t>
            </a:r>
            <a:r>
              <a:rPr sz="1800" spc="-45" dirty="0">
                <a:latin typeface="Calibri"/>
                <a:cs typeface="Calibri"/>
              </a:rPr>
              <a:t> </a:t>
            </a:r>
            <a:r>
              <a:rPr sz="1800" dirty="0">
                <a:latin typeface="Calibri"/>
                <a:cs typeface="Calibri"/>
              </a:rPr>
              <a:t>that</a:t>
            </a:r>
            <a:r>
              <a:rPr sz="1800" spc="-50" dirty="0">
                <a:latin typeface="Calibri"/>
                <a:cs typeface="Calibri"/>
              </a:rPr>
              <a:t> </a:t>
            </a:r>
            <a:r>
              <a:rPr sz="1800" dirty="0">
                <a:latin typeface="Calibri"/>
                <a:cs typeface="Calibri"/>
              </a:rPr>
              <a:t>is</a:t>
            </a:r>
            <a:r>
              <a:rPr sz="1800" spc="-40" dirty="0">
                <a:latin typeface="Calibri"/>
                <a:cs typeface="Calibri"/>
              </a:rPr>
              <a:t> </a:t>
            </a:r>
            <a:r>
              <a:rPr sz="1800" dirty="0">
                <a:latin typeface="Calibri"/>
                <a:cs typeface="Calibri"/>
              </a:rPr>
              <a:t>equivalent</a:t>
            </a:r>
            <a:r>
              <a:rPr sz="1800" spc="-40" dirty="0">
                <a:latin typeface="Calibri"/>
                <a:cs typeface="Calibri"/>
              </a:rPr>
              <a:t> </a:t>
            </a:r>
            <a:r>
              <a:rPr sz="1800" dirty="0">
                <a:latin typeface="Calibri"/>
                <a:cs typeface="Calibri"/>
              </a:rPr>
              <a:t>to</a:t>
            </a:r>
            <a:r>
              <a:rPr sz="1800" spc="-45" dirty="0">
                <a:latin typeface="Calibri"/>
                <a:cs typeface="Calibri"/>
              </a:rPr>
              <a:t> </a:t>
            </a:r>
            <a:r>
              <a:rPr sz="1800" dirty="0">
                <a:latin typeface="Calibri"/>
                <a:cs typeface="Calibri"/>
              </a:rPr>
              <a:t>a</a:t>
            </a:r>
            <a:r>
              <a:rPr sz="1800" spc="-45" dirty="0">
                <a:latin typeface="Calibri"/>
                <a:cs typeface="Calibri"/>
              </a:rPr>
              <a:t> </a:t>
            </a:r>
            <a:r>
              <a:rPr sz="1800" spc="-10" dirty="0">
                <a:latin typeface="Calibri"/>
                <a:cs typeface="Calibri"/>
              </a:rPr>
              <a:t>3-</a:t>
            </a:r>
            <a:r>
              <a:rPr sz="1800" spc="-25" dirty="0">
                <a:latin typeface="Calibri"/>
                <a:cs typeface="Calibri"/>
              </a:rPr>
              <a:t>year,</a:t>
            </a:r>
            <a:r>
              <a:rPr sz="1800" spc="-45" dirty="0">
                <a:latin typeface="Calibri"/>
                <a:cs typeface="Calibri"/>
              </a:rPr>
              <a:t> </a:t>
            </a:r>
            <a:r>
              <a:rPr sz="1800" spc="-10" dirty="0">
                <a:latin typeface="Calibri"/>
                <a:cs typeface="Calibri"/>
              </a:rPr>
              <a:t>24-</a:t>
            </a:r>
            <a:r>
              <a:rPr sz="1800" dirty="0">
                <a:latin typeface="Calibri"/>
                <a:cs typeface="Calibri"/>
              </a:rPr>
              <a:t>hour</a:t>
            </a:r>
            <a:r>
              <a:rPr sz="1800" spc="-40" dirty="0">
                <a:latin typeface="Calibri"/>
                <a:cs typeface="Calibri"/>
              </a:rPr>
              <a:t> </a:t>
            </a:r>
            <a:r>
              <a:rPr sz="1800" dirty="0">
                <a:latin typeface="Calibri"/>
                <a:cs typeface="Calibri"/>
              </a:rPr>
              <a:t>storm</a:t>
            </a:r>
            <a:r>
              <a:rPr sz="1800" spc="-45" dirty="0">
                <a:latin typeface="Calibri"/>
                <a:cs typeface="Calibri"/>
              </a:rPr>
              <a:t> </a:t>
            </a:r>
            <a:r>
              <a:rPr sz="1800" dirty="0">
                <a:latin typeface="Calibri"/>
                <a:cs typeface="Calibri"/>
              </a:rPr>
              <a:t>event.</a:t>
            </a:r>
            <a:r>
              <a:rPr sz="1800" spc="-55" dirty="0">
                <a:latin typeface="Calibri"/>
                <a:cs typeface="Calibri"/>
              </a:rPr>
              <a:t> </a:t>
            </a:r>
            <a:r>
              <a:rPr sz="1800" dirty="0">
                <a:latin typeface="Calibri"/>
                <a:cs typeface="Calibri"/>
              </a:rPr>
              <a:t>Examples</a:t>
            </a:r>
            <a:r>
              <a:rPr sz="1800" spc="-45" dirty="0">
                <a:latin typeface="Calibri"/>
                <a:cs typeface="Calibri"/>
              </a:rPr>
              <a:t> </a:t>
            </a:r>
            <a:r>
              <a:rPr sz="1800" dirty="0">
                <a:latin typeface="Calibri"/>
                <a:cs typeface="Calibri"/>
              </a:rPr>
              <a:t>include</a:t>
            </a:r>
            <a:r>
              <a:rPr sz="1800" spc="-25" dirty="0">
                <a:latin typeface="Calibri"/>
                <a:cs typeface="Calibri"/>
              </a:rPr>
              <a:t> </a:t>
            </a:r>
            <a:r>
              <a:rPr sz="1800" dirty="0">
                <a:latin typeface="Calibri"/>
                <a:cs typeface="Calibri"/>
              </a:rPr>
              <a:t>a</a:t>
            </a:r>
            <a:r>
              <a:rPr sz="1800" spc="-45" dirty="0">
                <a:latin typeface="Calibri"/>
                <a:cs typeface="Calibri"/>
              </a:rPr>
              <a:t> </a:t>
            </a:r>
            <a:r>
              <a:rPr sz="1800" spc="-10" dirty="0">
                <a:latin typeface="Calibri"/>
                <a:cs typeface="Calibri"/>
              </a:rPr>
              <a:t>retention</a:t>
            </a:r>
            <a:r>
              <a:rPr sz="1800" spc="-25" dirty="0">
                <a:latin typeface="Calibri"/>
                <a:cs typeface="Calibri"/>
              </a:rPr>
              <a:t> </a:t>
            </a:r>
            <a:r>
              <a:rPr sz="1800" spc="-20" dirty="0">
                <a:latin typeface="Calibri"/>
                <a:cs typeface="Calibri"/>
              </a:rPr>
              <a:t>berm </a:t>
            </a:r>
            <a:r>
              <a:rPr sz="1800" dirty="0">
                <a:latin typeface="Calibri"/>
                <a:cs typeface="Calibri"/>
              </a:rPr>
              <a:t>or</a:t>
            </a:r>
            <a:r>
              <a:rPr sz="1800" spc="-30" dirty="0">
                <a:latin typeface="Calibri"/>
                <a:cs typeface="Calibri"/>
              </a:rPr>
              <a:t> </a:t>
            </a:r>
            <a:r>
              <a:rPr sz="1800" spc="-10" dirty="0">
                <a:latin typeface="Calibri"/>
                <a:cs typeface="Calibri"/>
              </a:rPr>
              <a:t>retention</a:t>
            </a:r>
            <a:r>
              <a:rPr sz="1800" spc="-25" dirty="0">
                <a:latin typeface="Calibri"/>
                <a:cs typeface="Calibri"/>
              </a:rPr>
              <a:t> </a:t>
            </a:r>
            <a:r>
              <a:rPr sz="1800" spc="-10" dirty="0">
                <a:latin typeface="Calibri"/>
                <a:cs typeface="Calibri"/>
              </a:rPr>
              <a:t>basin.</a:t>
            </a:r>
            <a:endParaRPr sz="1800" dirty="0">
              <a:latin typeface="Calibri"/>
              <a:cs typeface="Calibri"/>
            </a:endParaRPr>
          </a:p>
          <a:p>
            <a:pPr>
              <a:lnSpc>
                <a:spcPct val="100000"/>
              </a:lnSpc>
              <a:spcBef>
                <a:spcPts val="825"/>
              </a:spcBef>
            </a:pPr>
            <a:endParaRPr sz="1800" dirty="0">
              <a:latin typeface="Calibri"/>
              <a:cs typeface="Calibri"/>
            </a:endParaRPr>
          </a:p>
          <a:p>
            <a:pPr marL="12700" marR="306705" algn="l">
              <a:lnSpc>
                <a:spcPct val="100000"/>
              </a:lnSpc>
              <a:spcBef>
                <a:spcPts val="5"/>
              </a:spcBef>
            </a:pPr>
            <a:r>
              <a:rPr b="1" dirty="0">
                <a:latin typeface="Calibri"/>
                <a:cs typeface="Calibri"/>
              </a:rPr>
              <a:t>If enhanced controls are installed, the site is then monitored to assess the effectiveness of those controls; additional corrective actions are implemented as required based on subsequent sample results.</a:t>
            </a:r>
          </a:p>
        </p:txBody>
      </p:sp>
    </p:spTree>
    <p:extLst>
      <p:ext uri="{BB962C8B-B14F-4D97-AF65-F5344CB8AC3E}">
        <p14:creationId xmlns:p14="http://schemas.microsoft.com/office/powerpoint/2010/main" val="24708184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251B1-53DA-C88A-D3B4-0D1B75DF0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4F1F1-CD1A-21D7-F500-595ECB19A22E}"/>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 – 15 SMAs</a:t>
            </a:r>
            <a:endParaRPr lang="en-US" kern="0" dirty="0"/>
          </a:p>
        </p:txBody>
      </p:sp>
      <p:pic>
        <p:nvPicPr>
          <p:cNvPr id="4" name="Picture 3" descr="Map&#10;&#10;AI-generated content may be incorrect.">
            <a:extLst>
              <a:ext uri="{FF2B5EF4-FFF2-40B4-BE49-F238E27FC236}">
                <a16:creationId xmlns:a16="http://schemas.microsoft.com/office/drawing/2014/main" id="{8B107F45-CAC8-15C9-1A24-F177F067B802}"/>
              </a:ext>
            </a:extLst>
          </p:cNvPr>
          <p:cNvPicPr>
            <a:picLocks noChangeAspect="1"/>
          </p:cNvPicPr>
          <p:nvPr/>
        </p:nvPicPr>
        <p:blipFill>
          <a:blip r:embed="rId2"/>
          <a:stretch>
            <a:fillRect/>
          </a:stretch>
        </p:blipFill>
        <p:spPr>
          <a:xfrm>
            <a:off x="90651" y="1241288"/>
            <a:ext cx="8962697" cy="5098163"/>
          </a:xfrm>
          <a:prstGeom prst="rect">
            <a:avLst/>
          </a:prstGeom>
        </p:spPr>
      </p:pic>
    </p:spTree>
    <p:extLst>
      <p:ext uri="{BB962C8B-B14F-4D97-AF65-F5344CB8AC3E}">
        <p14:creationId xmlns:p14="http://schemas.microsoft.com/office/powerpoint/2010/main" val="7109810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1EE8-83B3-4734-696C-7960087276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E9DBE-4143-301E-797C-F11EEB4AE70C}"/>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EE4134A8-FA73-4D08-2CEA-E47A29A52AA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9928" y="857690"/>
            <a:ext cx="8924144" cy="5355539"/>
          </a:xfrm>
          <a:prstGeom prst="rect">
            <a:avLst/>
          </a:prstGeom>
        </p:spPr>
      </p:pic>
      <p:sp>
        <p:nvSpPr>
          <p:cNvPr id="5" name="object 6">
            <a:extLst>
              <a:ext uri="{FF2B5EF4-FFF2-40B4-BE49-F238E27FC236}">
                <a16:creationId xmlns:a16="http://schemas.microsoft.com/office/drawing/2014/main" id="{37831FFC-4831-ADC0-F237-0C1253511FCA}"/>
              </a:ext>
            </a:extLst>
          </p:cNvPr>
          <p:cNvSpPr txBox="1"/>
          <p:nvPr/>
        </p:nvSpPr>
        <p:spPr>
          <a:xfrm>
            <a:off x="5291527" y="1001412"/>
            <a:ext cx="3622624" cy="2427588"/>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LA-SMA-0.85</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SWMU </a:t>
            </a:r>
            <a:r>
              <a:rPr lang="en-US" sz="1600" spc="-10" dirty="0">
                <a:latin typeface="Calibri"/>
                <a:cs typeface="Calibri"/>
              </a:rPr>
              <a:t>03-055(c), an outfall and storm drain.</a:t>
            </a:r>
          </a:p>
          <a:p>
            <a:pPr marL="800100" marR="62865" lvl="1" indent="-343535">
              <a:spcBef>
                <a:spcPts val="0"/>
              </a:spcBef>
              <a:buFont typeface="Arial"/>
              <a:buChar char="•"/>
              <a:tabLst>
                <a:tab pos="342900" algn="l"/>
              </a:tabLst>
            </a:pPr>
            <a:r>
              <a:rPr lang="en-US" sz="1600" spc="-10" dirty="0">
                <a:latin typeface="Calibri"/>
                <a:cs typeface="Calibri"/>
              </a:rPr>
              <a:t>Two samples collected in May 2023 had TAL exceedance ratios of 2.69</a:t>
            </a:r>
            <a:r>
              <a:rPr sz="1600" spc="-10" dirty="0">
                <a:latin typeface="Calibri"/>
                <a:cs typeface="Calibri"/>
              </a:rPr>
              <a:t> &amp; </a:t>
            </a:r>
            <a:r>
              <a:rPr lang="en-US" sz="1600" spc="-10" dirty="0">
                <a:latin typeface="Calibri"/>
                <a:cs typeface="Calibri"/>
              </a:rPr>
              <a:t>2.27</a:t>
            </a:r>
            <a:r>
              <a:rPr sz="1600" spc="-10" dirty="0">
                <a:latin typeface="Calibri"/>
                <a:cs typeface="Calibri"/>
              </a:rPr>
              <a:t> x copper</a:t>
            </a:r>
            <a:r>
              <a:rPr lang="en-US" sz="1600" spc="-10" dirty="0">
                <a:latin typeface="Calibri"/>
                <a:cs typeface="Calibri"/>
              </a:rPr>
              <a:t>.</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dirty="0">
                <a:latin typeface="Calibri"/>
                <a:cs typeface="Calibri"/>
              </a:rPr>
              <a:t>installing rock check dams.</a:t>
            </a:r>
            <a:endParaRPr sz="1600" dirty="0">
              <a:latin typeface="Calibri"/>
              <a:cs typeface="Calibri"/>
            </a:endParaRPr>
          </a:p>
        </p:txBody>
      </p:sp>
      <p:sp>
        <p:nvSpPr>
          <p:cNvPr id="6" name="object 5">
            <a:extLst>
              <a:ext uri="{FF2B5EF4-FFF2-40B4-BE49-F238E27FC236}">
                <a16:creationId xmlns:a16="http://schemas.microsoft.com/office/drawing/2014/main" id="{B9BCCDB8-FA8D-39B5-00B0-6036159BCF36}"/>
              </a:ext>
            </a:extLst>
          </p:cNvPr>
          <p:cNvSpPr txBox="1"/>
          <p:nvPr/>
        </p:nvSpPr>
        <p:spPr>
          <a:xfrm>
            <a:off x="778160" y="6241401"/>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Rock check dams L00106010012 and L00106010013 at LA-SMA-0.85 in Technical Area (TA) 03</a:t>
            </a:r>
            <a:endParaRPr sz="1200" dirty="0">
              <a:latin typeface="Calibri"/>
              <a:cs typeface="Calibri"/>
            </a:endParaRPr>
          </a:p>
        </p:txBody>
      </p:sp>
    </p:spTree>
    <p:extLst>
      <p:ext uri="{BB962C8B-B14F-4D97-AF65-F5344CB8AC3E}">
        <p14:creationId xmlns:p14="http://schemas.microsoft.com/office/powerpoint/2010/main" val="32384987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FD23-60D4-9D11-43D4-0FF676746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1F4B9-1B6B-AF38-1117-79CA71045BF8}"/>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4" name="Picture 3">
            <a:extLst>
              <a:ext uri="{FF2B5EF4-FFF2-40B4-BE49-F238E27FC236}">
                <a16:creationId xmlns:a16="http://schemas.microsoft.com/office/drawing/2014/main" id="{0C96CAE1-6894-C658-FA9F-ACF95A6E2A7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4447" y="843706"/>
            <a:ext cx="8995106" cy="5385707"/>
          </a:xfrm>
          <a:prstGeom prst="rect">
            <a:avLst/>
          </a:prstGeom>
        </p:spPr>
      </p:pic>
      <p:sp>
        <p:nvSpPr>
          <p:cNvPr id="7" name="object 5">
            <a:extLst>
              <a:ext uri="{FF2B5EF4-FFF2-40B4-BE49-F238E27FC236}">
                <a16:creationId xmlns:a16="http://schemas.microsoft.com/office/drawing/2014/main" id="{6776B11D-C263-531E-ACA9-21284ACAE5FF}"/>
              </a:ext>
            </a:extLst>
          </p:cNvPr>
          <p:cNvSpPr txBox="1"/>
          <p:nvPr/>
        </p:nvSpPr>
        <p:spPr>
          <a:xfrm>
            <a:off x="778160" y="6229413"/>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Compost log L00803200014 at LA-SMA-3.1 in TA-43</a:t>
            </a:r>
            <a:endParaRPr sz="1200" dirty="0">
              <a:latin typeface="Calibri"/>
              <a:cs typeface="Calibri"/>
            </a:endParaRPr>
          </a:p>
        </p:txBody>
      </p:sp>
      <p:sp>
        <p:nvSpPr>
          <p:cNvPr id="8" name="object 6">
            <a:extLst>
              <a:ext uri="{FF2B5EF4-FFF2-40B4-BE49-F238E27FC236}">
                <a16:creationId xmlns:a16="http://schemas.microsoft.com/office/drawing/2014/main" id="{FC4CFA43-F062-39B6-A2EE-9EE56480DBEF}"/>
              </a:ext>
            </a:extLst>
          </p:cNvPr>
          <p:cNvSpPr txBox="1"/>
          <p:nvPr/>
        </p:nvSpPr>
        <p:spPr>
          <a:xfrm>
            <a:off x="130612" y="911808"/>
            <a:ext cx="8882776" cy="1685735"/>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a:latin typeface="Calibri"/>
                <a:cs typeface="Calibri"/>
              </a:rPr>
              <a:t>LA-SMA-3.1</a:t>
            </a:r>
            <a:endParaRPr sz="2100">
              <a:latin typeface="Calibri"/>
              <a:cs typeface="Calibri"/>
            </a:endParaRPr>
          </a:p>
          <a:p>
            <a:pPr marL="800100" marR="62865" lvl="1" indent="-343535">
              <a:spcBef>
                <a:spcPts val="0"/>
              </a:spcBef>
              <a:buFont typeface="Arial"/>
              <a:buChar char="•"/>
              <a:tabLst>
                <a:tab pos="342900" algn="l"/>
              </a:tabLst>
            </a:pPr>
            <a:r>
              <a:rPr sz="1600" spc="-10">
                <a:latin typeface="Calibri"/>
                <a:cs typeface="Calibri"/>
              </a:rPr>
              <a:t>This site monitors SWMU </a:t>
            </a:r>
            <a:r>
              <a:rPr lang="en-US" sz="1600" spc="-10">
                <a:latin typeface="Calibri"/>
                <a:cs typeface="Calibri"/>
              </a:rPr>
              <a:t>01-001(e), a septic tank and SWMU 01-003(a), a landfill.</a:t>
            </a:r>
          </a:p>
          <a:p>
            <a:pPr marL="800100" marR="62865" lvl="1" indent="-343535">
              <a:spcBef>
                <a:spcPts val="0"/>
              </a:spcBef>
              <a:buFont typeface="Arial"/>
              <a:buChar char="•"/>
              <a:tabLst>
                <a:tab pos="342900" algn="l"/>
              </a:tabLst>
            </a:pPr>
            <a:r>
              <a:rPr lang="en-US" sz="1600" spc="-10">
                <a:latin typeface="Calibri"/>
                <a:cs typeface="Calibri"/>
              </a:rPr>
              <a:t>Samples collected in October 2018, August 2023, May 2024, and June 2024 had TAL exceedance ratios of 5.2 x total PCBs, 2.3 x benzo(a)anthracene, 4.0 &amp; 2.0 x benzo(a)pyrene, 8.3 &amp; 3.7 x benzo(b)fluoranthene, 3.0 &amp; 1.1 x benzo(k)fluoranthene, and 4.6 &amp; 2.0 x Indeno(1,2,3-cd)pyrene.</a:t>
            </a:r>
            <a:endParaRPr sz="1600" spc="-10">
              <a:latin typeface="Calibri"/>
              <a:cs typeface="Calibri"/>
            </a:endParaRPr>
          </a:p>
          <a:p>
            <a:pPr marL="800100" marR="493395" lvl="1" indent="-343535">
              <a:spcBef>
                <a:spcPts val="0"/>
              </a:spcBef>
              <a:buFont typeface="Arial"/>
              <a:buChar char="•"/>
              <a:tabLst>
                <a:tab pos="342900" algn="l"/>
              </a:tabLst>
            </a:pPr>
            <a:r>
              <a:rPr sz="1600" spc="-10">
                <a:latin typeface="Calibri"/>
                <a:cs typeface="Calibri"/>
              </a:rPr>
              <a:t>The corrective action consisted of </a:t>
            </a:r>
            <a:r>
              <a:rPr lang="en-US" sz="1600" spc="-10">
                <a:latin typeface="Calibri"/>
                <a:cs typeface="Calibri"/>
              </a:rPr>
              <a:t>installing coir and compost logs. </a:t>
            </a:r>
            <a:endParaRPr sz="1600" spc="-10">
              <a:latin typeface="Calibri"/>
              <a:cs typeface="Calibri"/>
            </a:endParaRPr>
          </a:p>
        </p:txBody>
      </p:sp>
    </p:spTree>
    <p:extLst>
      <p:ext uri="{BB962C8B-B14F-4D97-AF65-F5344CB8AC3E}">
        <p14:creationId xmlns:p14="http://schemas.microsoft.com/office/powerpoint/2010/main" val="7102400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05F8-8FB8-E880-4A78-3566CDC50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C75EE-0798-2E05-8219-1FCA8B025704}"/>
              </a:ext>
            </a:extLst>
          </p:cNvPr>
          <p:cNvSpPr txBox="1">
            <a:spLocks/>
          </p:cNvSpPr>
          <p:nvPr/>
        </p:nvSpPr>
        <p:spPr>
          <a:xfrm>
            <a:off x="228600" y="76200"/>
            <a:ext cx="8428290" cy="522006"/>
          </a:xfrm>
          <a:prstGeom prst="rect">
            <a:avLst/>
          </a:prstGeom>
        </p:spPr>
        <p:txBody>
          <a:bodyPr vert="horz" lIns="182880" tIns="45720" rIns="91440" bIns="45720" rtlCol="0" anchor="ctr" anchorCtr="0">
            <a:noAutofit/>
          </a:bodyPr>
          <a:lstStyle>
            <a:lvl1pPr algn="l" rtl="0" eaLnBrk="1" fontAlgn="base" hangingPunct="1">
              <a:spcBef>
                <a:spcPct val="0"/>
              </a:spcBef>
              <a:spcAft>
                <a:spcPct val="0"/>
              </a:spcAft>
              <a:defRPr sz="2500" b="1">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dirty="0"/>
              <a:t>Corrective Actions Completed in 2025</a:t>
            </a:r>
            <a:endParaRPr lang="en-US" kern="0" dirty="0"/>
          </a:p>
        </p:txBody>
      </p:sp>
      <p:pic>
        <p:nvPicPr>
          <p:cNvPr id="3" name="Picture 2">
            <a:extLst>
              <a:ext uri="{FF2B5EF4-FFF2-40B4-BE49-F238E27FC236}">
                <a16:creationId xmlns:a16="http://schemas.microsoft.com/office/drawing/2014/main" id="{D55CB414-A42D-A38B-A770-95805B98960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15589" y="783410"/>
            <a:ext cx="8912821" cy="5291179"/>
          </a:xfrm>
          <a:prstGeom prst="rect">
            <a:avLst/>
          </a:prstGeom>
        </p:spPr>
      </p:pic>
      <p:sp>
        <p:nvSpPr>
          <p:cNvPr id="4" name="object 6">
            <a:extLst>
              <a:ext uri="{FF2B5EF4-FFF2-40B4-BE49-F238E27FC236}">
                <a16:creationId xmlns:a16="http://schemas.microsoft.com/office/drawing/2014/main" id="{2EE42D46-B78C-2E9C-8928-C0479BB590FD}"/>
              </a:ext>
            </a:extLst>
          </p:cNvPr>
          <p:cNvSpPr txBox="1"/>
          <p:nvPr/>
        </p:nvSpPr>
        <p:spPr>
          <a:xfrm>
            <a:off x="338224" y="904333"/>
            <a:ext cx="8467549" cy="1688924"/>
          </a:xfrm>
          <a:prstGeom prst="rect">
            <a:avLst/>
          </a:prstGeom>
          <a:solidFill>
            <a:schemeClr val="bg1">
              <a:lumMod val="85000"/>
              <a:alpha val="90000"/>
            </a:schemeClr>
          </a:solidFill>
          <a:ln>
            <a:solidFill>
              <a:schemeClr val="tx2"/>
            </a:solidFill>
          </a:ln>
        </p:spPr>
        <p:txBody>
          <a:bodyPr vert="horz" wrap="square" lIns="0" tIns="82550" rIns="0" bIns="0" rtlCol="0">
            <a:spAutoFit/>
          </a:bodyPr>
          <a:lstStyle/>
          <a:p>
            <a:pPr lvl="1">
              <a:spcBef>
                <a:spcPts val="650"/>
              </a:spcBef>
            </a:pPr>
            <a:r>
              <a:rPr lang="en-US" sz="2100" b="1" spc="-10" dirty="0">
                <a:latin typeface="Calibri"/>
                <a:cs typeface="Calibri"/>
              </a:rPr>
              <a:t>LA-SMA-4.1</a:t>
            </a:r>
            <a:endParaRPr sz="2100" dirty="0">
              <a:latin typeface="Calibri"/>
              <a:cs typeface="Calibri"/>
            </a:endParaRPr>
          </a:p>
          <a:p>
            <a:pPr marL="800100" marR="62865" lvl="1" indent="-343535">
              <a:spcBef>
                <a:spcPts val="0"/>
              </a:spcBef>
              <a:buFont typeface="Arial"/>
              <a:buChar char="•"/>
              <a:tabLst>
                <a:tab pos="342900" algn="l"/>
              </a:tabLst>
            </a:pPr>
            <a:r>
              <a:rPr sz="1600" spc="-10" dirty="0">
                <a:latin typeface="Calibri"/>
                <a:cs typeface="Calibri"/>
              </a:rPr>
              <a:t>This site monitors SWMU </a:t>
            </a:r>
            <a:r>
              <a:rPr lang="en-US" sz="1600" spc="-10" dirty="0">
                <a:latin typeface="Calibri"/>
                <a:cs typeface="Calibri"/>
              </a:rPr>
              <a:t>01-003(b1), a surface disposal site; SWMU 01-003(b2), a surface disposal site; and SWMU 01-006(b), drainlines and an outfall.</a:t>
            </a:r>
          </a:p>
          <a:p>
            <a:pPr marL="800100" marR="62865" lvl="1" indent="-343535">
              <a:spcBef>
                <a:spcPts val="0"/>
              </a:spcBef>
              <a:buFont typeface="Arial"/>
              <a:buChar char="•"/>
              <a:tabLst>
                <a:tab pos="342900" algn="l"/>
              </a:tabLst>
            </a:pPr>
            <a:r>
              <a:rPr lang="en-US" sz="1600" spc="-10" dirty="0">
                <a:latin typeface="Calibri"/>
                <a:cs typeface="Calibri"/>
              </a:rPr>
              <a:t>Samples collected in August &amp; September 2011 had TAL exceedance ratios of 1.4 &amp; 1.1 x copper and 1.6 x total PCBs.</a:t>
            </a:r>
            <a:endParaRPr sz="1600" spc="-10" dirty="0">
              <a:latin typeface="Calibri"/>
              <a:cs typeface="Calibri"/>
            </a:endParaRPr>
          </a:p>
          <a:p>
            <a:pPr marL="800100" marR="493395" lvl="1" indent="-343535">
              <a:spcBef>
                <a:spcPts val="0"/>
              </a:spcBef>
              <a:buFont typeface="Arial"/>
              <a:buChar char="•"/>
              <a:tabLst>
                <a:tab pos="342900" algn="l"/>
              </a:tabLst>
            </a:pPr>
            <a:r>
              <a:rPr sz="1600" spc="-10" dirty="0">
                <a:latin typeface="Calibri"/>
                <a:cs typeface="Calibri"/>
              </a:rPr>
              <a:t>The corrective action consisted of </a:t>
            </a:r>
            <a:r>
              <a:rPr lang="en-US" sz="1600" spc="-10" dirty="0">
                <a:latin typeface="Calibri"/>
                <a:cs typeface="Calibri"/>
              </a:rPr>
              <a:t>installing rock check dams and coir logs. </a:t>
            </a:r>
            <a:endParaRPr sz="1600" spc="-10" dirty="0">
              <a:latin typeface="Calibri"/>
              <a:cs typeface="Calibri"/>
            </a:endParaRPr>
          </a:p>
        </p:txBody>
      </p:sp>
      <p:sp>
        <p:nvSpPr>
          <p:cNvPr id="5" name="object 5">
            <a:extLst>
              <a:ext uri="{FF2B5EF4-FFF2-40B4-BE49-F238E27FC236}">
                <a16:creationId xmlns:a16="http://schemas.microsoft.com/office/drawing/2014/main" id="{385998C2-30E3-CEFD-3CAE-B22C4FD70EB0}"/>
              </a:ext>
            </a:extLst>
          </p:cNvPr>
          <p:cNvSpPr txBox="1"/>
          <p:nvPr/>
        </p:nvSpPr>
        <p:spPr>
          <a:xfrm>
            <a:off x="778160" y="6161048"/>
            <a:ext cx="7329170" cy="197490"/>
          </a:xfrm>
          <a:prstGeom prst="rect">
            <a:avLst/>
          </a:prstGeom>
        </p:spPr>
        <p:txBody>
          <a:bodyPr vert="horz" wrap="square" lIns="0" tIns="12700" rIns="0" bIns="0" rtlCol="0">
            <a:spAutoFit/>
          </a:bodyPr>
          <a:lstStyle/>
          <a:p>
            <a:pPr marL="12700" algn="ctr">
              <a:lnSpc>
                <a:spcPct val="100000"/>
              </a:lnSpc>
              <a:spcBef>
                <a:spcPts val="100"/>
              </a:spcBef>
            </a:pPr>
            <a:r>
              <a:rPr lang="en-US" sz="1200" dirty="0">
                <a:latin typeface="Calibri"/>
                <a:cs typeface="Calibri"/>
              </a:rPr>
              <a:t>Coir log L00103140014 at LA-SMA-4.1 in TA-43</a:t>
            </a:r>
            <a:endParaRPr sz="1200" dirty="0">
              <a:latin typeface="Calibri"/>
              <a:cs typeface="Calibri"/>
            </a:endParaRPr>
          </a:p>
        </p:txBody>
      </p:sp>
    </p:spTree>
    <p:extLst>
      <p:ext uri="{BB962C8B-B14F-4D97-AF65-F5344CB8AC3E}">
        <p14:creationId xmlns:p14="http://schemas.microsoft.com/office/powerpoint/2010/main" val="19686281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3/6/2008 12:03:03 PM&quot;&gt;&lt;Slide id=&quot;335&quot; dur=&quot;.609375&quot;/&gt;&lt;Slide id=&quot;337&quot; dur=&quot;13.53516&quot;/&gt;&lt;Slide id=&quot;335&quot; dur=&quot;.765625&quot;/&gt;&lt;Slide id=&quot;337&quot; dur=&quot;4.699219&quot;/&gt;&lt;Slide id=&quot;312&quot; dur=&quot;2.902344&quot;/&gt;&lt;Slide id=&quot;313&quot; dur=&quot;7.195313&quot;/&gt;&lt;Slide id=&quot;316&quot; dur=&quot;10.69141&quot;/&gt;&lt;Slide id=&quot;317&quot; dur=&quot;1.734375&quot;/&gt;&lt;Slide id=&quot;336&quot; dur=&quot;1.703125&quot;/&gt;&lt;Slide id=&quot;338&quot; dur=&quot;1&quot;/&gt;&lt;/Timings&gt;&lt;/WMTools&gt;"/>
</p:tagLst>
</file>

<file path=ppt/theme/theme1.xml><?xml version="1.0" encoding="utf-8"?>
<a:theme xmlns:a="http://schemas.openxmlformats.org/drawingml/2006/main" name="02_Default Design">
  <a:themeElements>
    <a:clrScheme name="N3B Presentation Colors 2025">
      <a:dk1>
        <a:srgbClr val="000000"/>
      </a:dk1>
      <a:lt1>
        <a:srgbClr val="FFFFFF"/>
      </a:lt1>
      <a:dk2>
        <a:srgbClr val="FFFEFC"/>
      </a:dk2>
      <a:lt2>
        <a:srgbClr val="E58249"/>
      </a:lt2>
      <a:accent1>
        <a:srgbClr val="61778C"/>
      </a:accent1>
      <a:accent2>
        <a:srgbClr val="C1CDD9"/>
      </a:accent2>
      <a:accent3>
        <a:srgbClr val="8C816F"/>
      </a:accent3>
      <a:accent4>
        <a:srgbClr val="D9D0C1"/>
      </a:accent4>
      <a:accent5>
        <a:srgbClr val="D6C691"/>
      </a:accent5>
      <a:accent6>
        <a:srgbClr val="F2C879"/>
      </a:accent6>
      <a:hlink>
        <a:srgbClr val="E58249"/>
      </a:hlink>
      <a:folHlink>
        <a:srgbClr val="009600"/>
      </a:folHlink>
    </a:clrScheme>
    <a:fontScheme name="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a:defRPr sz="1600" dirty="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3B INT Pres Temp STD_2026" id="{2C8C8155-FA25-F64E-BC95-42A598887059}" vid="{6FA76D3D-CF0E-2440-B2E7-232CEDEFA3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AKrehlik_IP_Presentation_02182026</Template>
  <TotalTime>47</TotalTime>
  <Words>1755</Words>
  <Application>Microsoft Office PowerPoint</Application>
  <PresentationFormat>On-screen Show (4:3)</PresentationFormat>
  <Paragraphs>148</Paragraphs>
  <Slides>23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Tahoma</vt:lpstr>
      <vt:lpstr>Wingdings</vt:lpstr>
      <vt:lpstr>02_Default Design</vt:lpstr>
      <vt:lpstr>Individual Permit Corrective Actions Update</vt:lpstr>
      <vt:lpstr>Presentation Outline</vt:lpstr>
      <vt:lpstr>Acronyms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N3B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Audrey Krehlik</dc:creator>
  <cp:lastModifiedBy>Kristin M. Henderson</cp:lastModifiedBy>
  <cp:revision>16</cp:revision>
  <cp:lastPrinted>2025-04-25T23:50:17Z</cp:lastPrinted>
  <dcterms:created xsi:type="dcterms:W3CDTF">2026-02-18T17:05:53Z</dcterms:created>
  <dcterms:modified xsi:type="dcterms:W3CDTF">2026-03-06T21:58:08Z</dcterms:modified>
</cp:coreProperties>
</file>