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4"/>
  </p:notesMasterIdLst>
  <p:handoutMasterIdLst>
    <p:handoutMasterId r:id="rId15"/>
  </p:handoutMasterIdLst>
  <p:sldIdLst>
    <p:sldId id="808" r:id="rId2"/>
    <p:sldId id="809" r:id="rId3"/>
    <p:sldId id="821" r:id="rId4"/>
    <p:sldId id="812" r:id="rId5"/>
    <p:sldId id="822" r:id="rId6"/>
    <p:sldId id="823" r:id="rId7"/>
    <p:sldId id="824" r:id="rId8"/>
    <p:sldId id="825" r:id="rId9"/>
    <p:sldId id="826" r:id="rId10"/>
    <p:sldId id="827" r:id="rId11"/>
    <p:sldId id="828" r:id="rId12"/>
    <p:sldId id="811" r:id="rId13"/>
  </p:sldIdLst>
  <p:sldSz cx="9144000" cy="6858000" type="screen4x3"/>
  <p:notesSz cx="7023100" cy="9309100"/>
  <p:custDataLst>
    <p:tags r:id="rId16"/>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59">
          <p15:clr>
            <a:srgbClr val="A4A3A4"/>
          </p15:clr>
        </p15:guide>
        <p15:guide id="2" pos="1452">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9B5F0E-88D1-FB21-EBC7-723C405FEFF5}" name="Mike Nartker" initials="MN" userId="S::mnartker@la-inc.com::f1d660ef-e9a9-4ae6-8b0d-2e5c2b7fcba2" providerId="AD"/>
  <p188:author id="{D3CFF13D-60FA-7E56-43EB-BF0F3AD10906}" name="Mark Fertitta" initials="MF" userId="c190be8e08ec00d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tchma7" initials="mmj" lastIdx="1" clrIdx="0"/>
  <p:cmAuthor id="1" name="Stephanie Griego" initials="SG" lastIdx="3" clrIdx="1">
    <p:extLst>
      <p:ext uri="{19B8F6BF-5375-455C-9EA6-DF929625EA0E}">
        <p15:presenceInfo xmlns:p15="http://schemas.microsoft.com/office/powerpoint/2012/main" userId="S-1-5-21-95220007-3361378986-4287871161-2645" providerId="AD"/>
      </p:ext>
    </p:extLst>
  </p:cmAuthor>
  <p:cmAuthor id="2" name="David M. Telles" initials="DMT" lastIdx="1" clrIdx="2">
    <p:extLst>
      <p:ext uri="{19B8F6BF-5375-455C-9EA6-DF929625EA0E}">
        <p15:presenceInfo xmlns:p15="http://schemas.microsoft.com/office/powerpoint/2012/main" userId="S-1-5-21-95220007-3361378986-4287871161-6391" providerId="AD"/>
      </p:ext>
    </p:extLst>
  </p:cmAuthor>
  <p:cmAuthor id="3" name="Arlene Suazo" initials="AS" lastIdx="2" clrIdx="3">
    <p:extLst>
      <p:ext uri="{19B8F6BF-5375-455C-9EA6-DF929625EA0E}">
        <p15:presenceInfo xmlns:p15="http://schemas.microsoft.com/office/powerpoint/2012/main" userId="S-1-5-21-95220007-3361378986-4287871161-7657" providerId="AD"/>
      </p:ext>
    </p:extLst>
  </p:cmAuthor>
  <p:cmAuthor id="4" name="Joseph Murdock" initials="JM" lastIdx="3" clrIdx="4">
    <p:extLst>
      <p:ext uri="{19B8F6BF-5375-455C-9EA6-DF929625EA0E}">
        <p15:presenceInfo xmlns:p15="http://schemas.microsoft.com/office/powerpoint/2012/main" userId="S-1-5-21-95220007-3361378986-4287871161-3830" providerId="AD"/>
      </p:ext>
    </p:extLst>
  </p:cmAuthor>
  <p:cmAuthor id="5" name="Thomas Harrison" initials="TH" lastIdx="11" clrIdx="5">
    <p:extLst>
      <p:ext uri="{19B8F6BF-5375-455C-9EA6-DF929625EA0E}">
        <p15:presenceInfo xmlns:p15="http://schemas.microsoft.com/office/powerpoint/2012/main" userId="S-1-5-21-95220007-3361378986-4287871161-91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78C"/>
    <a:srgbClr val="3D4543"/>
    <a:srgbClr val="A12B2A"/>
    <a:srgbClr val="002D74"/>
    <a:srgbClr val="FFFEFC"/>
    <a:srgbClr val="95B3D7"/>
    <a:srgbClr val="FDEADA"/>
    <a:srgbClr val="FDEABB"/>
    <a:srgbClr val="FCD99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2020" autoAdjust="0"/>
  </p:normalViewPr>
  <p:slideViewPr>
    <p:cSldViewPr snapToGrid="0">
      <p:cViewPr varScale="1">
        <p:scale>
          <a:sx n="78" d="100"/>
          <a:sy n="78" d="100"/>
        </p:scale>
        <p:origin x="1110" y="90"/>
      </p:cViewPr>
      <p:guideLst>
        <p:guide orient="horz" pos="2159"/>
        <p:guide pos="1452"/>
      </p:guideLst>
    </p:cSldViewPr>
  </p:slideViewPr>
  <p:outlineViewPr>
    <p:cViewPr>
      <p:scale>
        <a:sx n="33" d="100"/>
        <a:sy n="33" d="100"/>
      </p:scale>
      <p:origin x="0" y="-8304"/>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195" d="100"/>
          <a:sy n="195" d="100"/>
        </p:scale>
        <p:origin x="6208" y="1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6657760309069"/>
          <c:y val="7.7499702772056589E-2"/>
          <c:w val="0.83049204550437816"/>
          <c:h val="0.80346493146690001"/>
        </c:manualLayout>
      </c:layout>
      <c:areaChart>
        <c:grouping val="stacked"/>
        <c:varyColors val="0"/>
        <c:ser>
          <c:idx val="7"/>
          <c:order val="6"/>
          <c:tx>
            <c:strRef>
              <c:f>Sheet1!$Q$1</c:f>
              <c:strCache>
                <c:ptCount val="1"/>
                <c:pt idx="0">
                  <c:v>Mean (2011-2024)</c:v>
                </c:pt>
              </c:strCache>
            </c:strRef>
          </c:tx>
          <c:spPr>
            <a:solidFill>
              <a:sysClr val="window" lastClr="FFFFFF">
                <a:lumMod val="75000"/>
              </a:sysClr>
            </a:solidFill>
            <a:ln>
              <a:noFill/>
            </a:ln>
            <a:scene3d>
              <a:camera prst="orthographicFront"/>
              <a:lightRig rig="threePt" dir="t"/>
            </a:scene3d>
            <a:sp3d prstMaterial="matte"/>
          </c:spPr>
          <c:cat>
            <c:strRef>
              <c:f>Sheet1!$A$2:$A$13</c:f>
              <c:strCache>
                <c:ptCount val="8"/>
                <c:pt idx="0">
                  <c:v>Apr</c:v>
                </c:pt>
                <c:pt idx="1">
                  <c:v>May</c:v>
                </c:pt>
                <c:pt idx="2">
                  <c:v>Jun</c:v>
                </c:pt>
                <c:pt idx="3">
                  <c:v>Jul</c:v>
                </c:pt>
                <c:pt idx="4">
                  <c:v>Aug</c:v>
                </c:pt>
                <c:pt idx="5">
                  <c:v>Sep</c:v>
                </c:pt>
                <c:pt idx="6">
                  <c:v>Oct</c:v>
                </c:pt>
                <c:pt idx="7">
                  <c:v>Nov</c:v>
                </c:pt>
              </c:strCache>
              <c:extLst/>
            </c:strRef>
          </c:cat>
          <c:val>
            <c:numRef>
              <c:f>Sheet1!$Q$2:$Q$13</c:f>
              <c:numCache>
                <c:formatCode>0.00</c:formatCode>
                <c:ptCount val="8"/>
                <c:pt idx="0">
                  <c:v>0.19232142857142859</c:v>
                </c:pt>
                <c:pt idx="1">
                  <c:v>0.87782142857142842</c:v>
                </c:pt>
                <c:pt idx="2">
                  <c:v>0.98171428571428554</c:v>
                </c:pt>
                <c:pt idx="3">
                  <c:v>2.4799642857142854</c:v>
                </c:pt>
                <c:pt idx="4">
                  <c:v>1.9224285714285716</c:v>
                </c:pt>
                <c:pt idx="5">
                  <c:v>1.8344285714285711</c:v>
                </c:pt>
                <c:pt idx="6">
                  <c:v>1.1541785714285715</c:v>
                </c:pt>
                <c:pt idx="7">
                  <c:v>0.50592857142857139</c:v>
                </c:pt>
              </c:numCache>
              <c:extLst/>
            </c:numRef>
          </c:val>
          <c:extLst>
            <c:ext xmlns:c16="http://schemas.microsoft.com/office/drawing/2014/chart" uri="{C3380CC4-5D6E-409C-BE32-E72D297353CC}">
              <c16:uniqueId val="{00000000-957E-423B-9749-7E93D649CDA8}"/>
            </c:ext>
          </c:extLst>
        </c:ser>
        <c:dLbls>
          <c:showLegendKey val="0"/>
          <c:showVal val="0"/>
          <c:showCatName val="0"/>
          <c:showSerName val="0"/>
          <c:showPercent val="0"/>
          <c:showBubbleSize val="0"/>
        </c:dLbls>
        <c:axId val="-228655840"/>
        <c:axId val="-207650288"/>
      </c:areaChart>
      <c:barChart>
        <c:barDir val="col"/>
        <c:grouping val="clustered"/>
        <c:varyColors val="0"/>
        <c:ser>
          <c:idx val="12"/>
          <c:order val="12"/>
          <c:tx>
            <c:strRef>
              <c:f>Sheet1!$O$1</c:f>
              <c:strCache>
                <c:ptCount val="1"/>
                <c:pt idx="0">
                  <c:v>2024</c:v>
                </c:pt>
              </c:strCache>
            </c:strRef>
          </c:tx>
          <c:spPr>
            <a:solidFill>
              <a:srgbClr val="00B050"/>
            </a:solidFill>
          </c:spPr>
          <c:invertIfNegative val="0"/>
          <c:cat>
            <c:strLit>
              <c:ptCount val="8"/>
              <c:pt idx="0">
                <c:v>Apr</c:v>
              </c:pt>
              <c:pt idx="1">
                <c:v>May</c:v>
              </c:pt>
              <c:pt idx="2">
                <c:v>Jun</c:v>
              </c:pt>
              <c:pt idx="3">
                <c:v>Jul</c:v>
              </c:pt>
              <c:pt idx="4">
                <c:v>Aug</c:v>
              </c:pt>
              <c:pt idx="5">
                <c:v>Sep</c:v>
              </c:pt>
              <c:pt idx="6">
                <c:v>Oct</c:v>
              </c:pt>
              <c:pt idx="7">
                <c:v>Nov</c:v>
              </c:pt>
              <c:extLst>
                <c:ext xmlns:c15="http://schemas.microsoft.com/office/drawing/2012/chart" uri="{02D57815-91ED-43cb-92C2-25804820EDAC}">
                  <c15:autoCat val="1"/>
                </c:ext>
              </c:extLst>
            </c:strLit>
          </c:cat>
          <c:val>
            <c:numRef>
              <c:f>Sheet1!$O$2:$O$13</c:f>
              <c:numCache>
                <c:formatCode>General</c:formatCode>
                <c:ptCount val="8"/>
                <c:pt idx="0">
                  <c:v>0.39</c:v>
                </c:pt>
                <c:pt idx="1">
                  <c:v>1.022</c:v>
                </c:pt>
                <c:pt idx="2">
                  <c:v>1.978</c:v>
                </c:pt>
                <c:pt idx="3">
                  <c:v>2.976</c:v>
                </c:pt>
                <c:pt idx="4">
                  <c:v>1.736</c:v>
                </c:pt>
                <c:pt idx="5">
                  <c:v>1.5640000000000001</c:v>
                </c:pt>
                <c:pt idx="6">
                  <c:v>1.714</c:v>
                </c:pt>
                <c:pt idx="7">
                  <c:v>1.51</c:v>
                </c:pt>
              </c:numCache>
              <c:extLst/>
            </c:numRef>
          </c:val>
          <c:extLst>
            <c:ext xmlns:c16="http://schemas.microsoft.com/office/drawing/2014/chart" uri="{C3380CC4-5D6E-409C-BE32-E72D297353CC}">
              <c16:uniqueId val="{00000001-957E-423B-9749-7E93D649CDA8}"/>
            </c:ext>
          </c:extLst>
        </c:ser>
        <c:ser>
          <c:idx val="13"/>
          <c:order val="13"/>
          <c:tx>
            <c:strRef>
              <c:f>Sheet1!$P$1</c:f>
              <c:strCache>
                <c:ptCount val="1"/>
                <c:pt idx="0">
                  <c:v>2025</c:v>
                </c:pt>
              </c:strCache>
            </c:strRef>
          </c:tx>
          <c:spPr>
            <a:solidFill>
              <a:srgbClr val="0070C0"/>
            </a:solidFill>
          </c:spPr>
          <c:invertIfNegative val="0"/>
          <c:cat>
            <c:strLit>
              <c:ptCount val="8"/>
              <c:pt idx="0">
                <c:v>Apr</c:v>
              </c:pt>
              <c:pt idx="1">
                <c:v>May</c:v>
              </c:pt>
              <c:pt idx="2">
                <c:v>Jun</c:v>
              </c:pt>
              <c:pt idx="3">
                <c:v>Jul</c:v>
              </c:pt>
              <c:pt idx="4">
                <c:v>Aug</c:v>
              </c:pt>
              <c:pt idx="5">
                <c:v>Sep</c:v>
              </c:pt>
              <c:pt idx="6">
                <c:v>Oct</c:v>
              </c:pt>
              <c:pt idx="7">
                <c:v>Nov</c:v>
              </c:pt>
              <c:extLst>
                <c:ext xmlns:c15="http://schemas.microsoft.com/office/drawing/2012/chart" uri="{02D57815-91ED-43cb-92C2-25804820EDAC}">
                  <c15:autoCat val="1"/>
                </c:ext>
              </c:extLst>
            </c:strLit>
          </c:cat>
          <c:val>
            <c:numRef>
              <c:f>Sheet1!$P$2:$P$13</c:f>
              <c:numCache>
                <c:formatCode>General</c:formatCode>
                <c:ptCount val="8"/>
                <c:pt idx="0">
                  <c:v>0.51</c:v>
                </c:pt>
                <c:pt idx="1">
                  <c:v>2.71</c:v>
                </c:pt>
                <c:pt idx="2">
                  <c:v>2.1740000000000004</c:v>
                </c:pt>
                <c:pt idx="3">
                  <c:v>1.9120000000000001</c:v>
                </c:pt>
                <c:pt idx="4">
                  <c:v>2.7240000000000002</c:v>
                </c:pt>
                <c:pt idx="5">
                  <c:v>2.1219999999999999</c:v>
                </c:pt>
                <c:pt idx="6">
                  <c:v>1.556</c:v>
                </c:pt>
                <c:pt idx="7">
                  <c:v>1.1180000000000001</c:v>
                </c:pt>
              </c:numCache>
              <c:extLst/>
            </c:numRef>
          </c:val>
          <c:extLst>
            <c:ext xmlns:c16="http://schemas.microsoft.com/office/drawing/2014/chart" uri="{C3380CC4-5D6E-409C-BE32-E72D297353CC}">
              <c16:uniqueId val="{00000002-957E-423B-9749-7E93D649CDA8}"/>
            </c:ext>
          </c:extLst>
        </c:ser>
        <c:dLbls>
          <c:showLegendKey val="0"/>
          <c:showVal val="0"/>
          <c:showCatName val="0"/>
          <c:showSerName val="0"/>
          <c:showPercent val="0"/>
          <c:showBubbleSize val="0"/>
        </c:dLbls>
        <c:gapWidth val="150"/>
        <c:overlap val="-25"/>
        <c:axId val="-228655840"/>
        <c:axId val="-207650288"/>
        <c:extLst>
          <c:ext xmlns:c15="http://schemas.microsoft.com/office/drawing/2012/chart" uri="{02D57815-91ED-43cb-92C2-25804820EDAC}">
            <c15:filteredBarSeries>
              <c15:ser>
                <c:idx val="6"/>
                <c:order val="0"/>
                <c:tx>
                  <c:strRef>
                    <c:extLst>
                      <c:ext uri="{02D57815-91ED-43cb-92C2-25804820EDAC}">
                        <c15:formulaRef>
                          <c15:sqref>Sheet1!$B$1</c15:sqref>
                        </c15:formulaRef>
                      </c:ext>
                    </c:extLst>
                    <c:strCache>
                      <c:ptCount val="1"/>
                      <c:pt idx="0">
                        <c:v>2011</c:v>
                      </c:pt>
                    </c:strCache>
                  </c:strRef>
                </c:tx>
                <c:spPr>
                  <a:solidFill>
                    <a:srgbClr val="B9CDE5"/>
                  </a:solidFill>
                  <a:effectLst/>
                  <a:scene3d>
                    <a:camera prst="orthographicFront"/>
                    <a:lightRig rig="threePt" dir="t"/>
                  </a:scene3d>
                  <a:sp3d>
                    <a:bevelT/>
                  </a:sp3d>
                </c:spPr>
                <c:invertIfNegative val="0"/>
                <c:cat>
                  <c:strRef>
                    <c:extLst>
                      <c:ex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c:ext uri="{02D57815-91ED-43cb-92C2-25804820EDAC}">
                        <c15:formulaRef>
                          <c15:sqref>Sheet1!$B$2:$B$13</c15:sqref>
                        </c15:formulaRef>
                      </c:ext>
                    </c:extLst>
                    <c:numCache>
                      <c:formatCode>General</c:formatCode>
                      <c:ptCount val="8"/>
                      <c:pt idx="0">
                        <c:v>0.154</c:v>
                      </c:pt>
                      <c:pt idx="1">
                        <c:v>0.13</c:v>
                      </c:pt>
                      <c:pt idx="2">
                        <c:v>0.01</c:v>
                      </c:pt>
                      <c:pt idx="3">
                        <c:v>1.4339999999999999</c:v>
                      </c:pt>
                      <c:pt idx="4">
                        <c:v>2.96</c:v>
                      </c:pt>
                      <c:pt idx="5">
                        <c:v>2.8939999999999992</c:v>
                      </c:pt>
                      <c:pt idx="6">
                        <c:v>1.6379999999999999</c:v>
                      </c:pt>
                      <c:pt idx="7">
                        <c:v>0.29600000000000004</c:v>
                      </c:pt>
                    </c:numCache>
                  </c:numRef>
                </c:val>
                <c:extLst>
                  <c:ext xmlns:c16="http://schemas.microsoft.com/office/drawing/2014/chart" uri="{C3380CC4-5D6E-409C-BE32-E72D297353CC}">
                    <c16:uniqueId val="{00000003-957E-423B-9749-7E93D649CDA8}"/>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2012</c:v>
                      </c:pt>
                    </c:strCache>
                  </c:strRef>
                </c:tx>
                <c:spPr>
                  <a:solidFill>
                    <a:srgbClr val="4F81BD"/>
                  </a:solidFill>
                  <a:scene3d>
                    <a:camera prst="orthographicFront"/>
                    <a:lightRig rig="threePt" dir="t"/>
                  </a:scene3d>
                  <a:sp3d>
                    <a:bevelT/>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Sheet1!$C$2:$C$13</c15:sqref>
                        </c15:formulaRef>
                      </c:ext>
                    </c:extLst>
                    <c:numCache>
                      <c:formatCode>General</c:formatCode>
                      <c:ptCount val="8"/>
                      <c:pt idx="0">
                        <c:v>4.8000000000000001E-2</c:v>
                      </c:pt>
                      <c:pt idx="1">
                        <c:v>0.748</c:v>
                      </c:pt>
                      <c:pt idx="2">
                        <c:v>1.4000000000000002E-2</c:v>
                      </c:pt>
                      <c:pt idx="3">
                        <c:v>1.44</c:v>
                      </c:pt>
                      <c:pt idx="4">
                        <c:v>1.8880000000000003</c:v>
                      </c:pt>
                      <c:pt idx="5">
                        <c:v>1.2440000000000002</c:v>
                      </c:pt>
                      <c:pt idx="6">
                        <c:v>0.57000000000000006</c:v>
                      </c:pt>
                      <c:pt idx="7">
                        <c:v>0.13200000000000001</c:v>
                      </c:pt>
                    </c:numCache>
                  </c:numRef>
                </c:val>
                <c:extLst xmlns:c15="http://schemas.microsoft.com/office/drawing/2012/chart">
                  <c:ext xmlns:c16="http://schemas.microsoft.com/office/drawing/2014/chart" uri="{C3380CC4-5D6E-409C-BE32-E72D297353CC}">
                    <c16:uniqueId val="{00000004-957E-423B-9749-7E93D649CDA8}"/>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2013</c:v>
                      </c:pt>
                    </c:strCache>
                  </c:strRef>
                </c:tx>
                <c:spPr>
                  <a:solidFill>
                    <a:srgbClr val="77933C"/>
                  </a:solidFill>
                  <a:scene3d>
                    <a:camera prst="orthographicFront"/>
                    <a:lightRig rig="threePt" dir="t"/>
                  </a:scene3d>
                  <a:sp3d>
                    <a:bevelT/>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Sheet1!$D$2:$D$13</c15:sqref>
                        </c15:formulaRef>
                      </c:ext>
                    </c:extLst>
                    <c:numCache>
                      <c:formatCode>General</c:formatCode>
                      <c:ptCount val="8"/>
                      <c:pt idx="0">
                        <c:v>1.2500000000000001E-2</c:v>
                      </c:pt>
                      <c:pt idx="1">
                        <c:v>0.63749999999999996</c:v>
                      </c:pt>
                      <c:pt idx="2">
                        <c:v>0.79</c:v>
                      </c:pt>
                      <c:pt idx="3">
                        <c:v>2.5275000000000003</c:v>
                      </c:pt>
                      <c:pt idx="4">
                        <c:v>1.2200000000000002</c:v>
                      </c:pt>
                      <c:pt idx="5">
                        <c:v>7.5699999999999994</c:v>
                      </c:pt>
                      <c:pt idx="6">
                        <c:v>0.48250000000000004</c:v>
                      </c:pt>
                      <c:pt idx="7">
                        <c:v>0.68499999999999994</c:v>
                      </c:pt>
                    </c:numCache>
                  </c:numRef>
                </c:val>
                <c:extLst xmlns:c15="http://schemas.microsoft.com/office/drawing/2012/chart">
                  <c:ext xmlns:c16="http://schemas.microsoft.com/office/drawing/2014/chart" uri="{C3380CC4-5D6E-409C-BE32-E72D297353CC}">
                    <c16:uniqueId val="{00000005-957E-423B-9749-7E93D649CDA8}"/>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2014</c:v>
                      </c:pt>
                    </c:strCache>
                  </c:strRef>
                </c:tx>
                <c:spPr>
                  <a:solidFill>
                    <a:srgbClr val="C0504D">
                      <a:lumMod val="60000"/>
                      <a:lumOff val="40000"/>
                    </a:srgbClr>
                  </a:solidFill>
                  <a:ln>
                    <a:noFill/>
                  </a:ln>
                  <a:scene3d>
                    <a:camera prst="orthographicFront"/>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Sheet1!$E$2:$E$13</c15:sqref>
                        </c15:formulaRef>
                      </c:ext>
                    </c:extLst>
                    <c:numCache>
                      <c:formatCode>General</c:formatCode>
                      <c:ptCount val="8"/>
                      <c:pt idx="0">
                        <c:v>9.6000000000000002E-2</c:v>
                      </c:pt>
                      <c:pt idx="1">
                        <c:v>1.1300000000000001</c:v>
                      </c:pt>
                      <c:pt idx="2">
                        <c:v>0.65400000000000003</c:v>
                      </c:pt>
                      <c:pt idx="3">
                        <c:v>5.4180000000000001</c:v>
                      </c:pt>
                      <c:pt idx="4">
                        <c:v>1.224</c:v>
                      </c:pt>
                      <c:pt idx="5">
                        <c:v>0.38600000000000001</c:v>
                      </c:pt>
                      <c:pt idx="6">
                        <c:v>0.68600000000000017</c:v>
                      </c:pt>
                      <c:pt idx="7">
                        <c:v>0.36799999999999999</c:v>
                      </c:pt>
                    </c:numCache>
                  </c:numRef>
                </c:val>
                <c:extLst xmlns:c15="http://schemas.microsoft.com/office/drawing/2012/chart">
                  <c:ext xmlns:c16="http://schemas.microsoft.com/office/drawing/2014/chart" uri="{C3380CC4-5D6E-409C-BE32-E72D297353CC}">
                    <c16:uniqueId val="{00000006-957E-423B-9749-7E93D649CDA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2015</c:v>
                      </c:pt>
                    </c:strCache>
                  </c:strRef>
                </c:tx>
                <c:spPr>
                  <a:solidFill>
                    <a:srgbClr val="9BBB59">
                      <a:lumMod val="40000"/>
                      <a:lumOff val="60000"/>
                    </a:srgbClr>
                  </a:solidFill>
                  <a:ln>
                    <a:noFill/>
                  </a:ln>
                  <a:scene3d>
                    <a:camera prst="orthographicFront"/>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Sheet1!$F$2:$F$13</c15:sqref>
                        </c15:formulaRef>
                      </c:ext>
                    </c:extLst>
                    <c:numCache>
                      <c:formatCode>General</c:formatCode>
                      <c:ptCount val="8"/>
                      <c:pt idx="0">
                        <c:v>0.06</c:v>
                      </c:pt>
                      <c:pt idx="1">
                        <c:v>2.9839999999999995</c:v>
                      </c:pt>
                      <c:pt idx="2">
                        <c:v>1.24</c:v>
                      </c:pt>
                      <c:pt idx="3">
                        <c:v>5.4639999999999986</c:v>
                      </c:pt>
                      <c:pt idx="4">
                        <c:v>1.7840000000000003</c:v>
                      </c:pt>
                      <c:pt idx="5">
                        <c:v>0.6319999999999999</c:v>
                      </c:pt>
                      <c:pt idx="6">
                        <c:v>2.99</c:v>
                      </c:pt>
                      <c:pt idx="7">
                        <c:v>6.0000000000000001E-3</c:v>
                      </c:pt>
                    </c:numCache>
                  </c:numRef>
                </c:val>
                <c:extLst xmlns:c15="http://schemas.microsoft.com/office/drawing/2012/chart">
                  <c:ext xmlns:c16="http://schemas.microsoft.com/office/drawing/2014/chart" uri="{C3380CC4-5D6E-409C-BE32-E72D297353CC}">
                    <c16:uniqueId val="{00000007-957E-423B-9749-7E93D649CDA8}"/>
                  </c:ext>
                </c:extLst>
              </c15:ser>
            </c15:filteredBarSeries>
            <c15:filteredBarSeries>
              <c15:ser>
                <c:idx val="3"/>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2016</c:v>
                      </c:pt>
                    </c:strCache>
                  </c:strRef>
                </c:tx>
                <c:spPr>
                  <a:solidFill>
                    <a:srgbClr val="C0504D">
                      <a:lumMod val="60000"/>
                      <a:lumOff val="40000"/>
                    </a:srgbClr>
                  </a:solidFill>
                  <a:ln>
                    <a:noFill/>
                  </a:ln>
                  <a:scene3d>
                    <a:camera prst="orthographicFront"/>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Sheet1!$G$2:$G$13</c15:sqref>
                        </c15:formulaRef>
                      </c:ext>
                    </c:extLst>
                    <c:numCache>
                      <c:formatCode>General</c:formatCode>
                      <c:ptCount val="8"/>
                      <c:pt idx="0">
                        <c:v>0.42400000000000004</c:v>
                      </c:pt>
                      <c:pt idx="1">
                        <c:v>0.29599999999999999</c:v>
                      </c:pt>
                      <c:pt idx="2">
                        <c:v>0.37</c:v>
                      </c:pt>
                      <c:pt idx="3">
                        <c:v>1.472</c:v>
                      </c:pt>
                      <c:pt idx="4">
                        <c:v>3.911999999999999</c:v>
                      </c:pt>
                      <c:pt idx="5">
                        <c:v>1.284</c:v>
                      </c:pt>
                      <c:pt idx="6">
                        <c:v>0.33599999999999997</c:v>
                      </c:pt>
                      <c:pt idx="7">
                        <c:v>1.7899999999999998</c:v>
                      </c:pt>
                    </c:numCache>
                  </c:numRef>
                </c:val>
                <c:extLst xmlns:c15="http://schemas.microsoft.com/office/drawing/2012/chart">
                  <c:ext xmlns:c16="http://schemas.microsoft.com/office/drawing/2014/chart" uri="{C3380CC4-5D6E-409C-BE32-E72D297353CC}">
                    <c16:uniqueId val="{00000008-957E-423B-9749-7E93D649CDA8}"/>
                  </c:ext>
                </c:extLst>
              </c15:ser>
            </c15:filteredBarSeries>
            <c15:filteredBarSeries>
              <c15:ser>
                <c:idx val="9"/>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2019</c:v>
                      </c:pt>
                    </c:strCache>
                  </c:strRef>
                </c:tx>
                <c:spPr>
                  <a:solidFill>
                    <a:srgbClr val="C0504D">
                      <a:lumMod val="75000"/>
                    </a:srgbClr>
                  </a:solidFill>
                  <a:ln>
                    <a:solidFill>
                      <a:sysClr val="window" lastClr="FFFFFF"/>
                    </a:solidFill>
                  </a:ln>
                  <a:scene3d>
                    <a:camera prst="orthographicFront"/>
                    <a:lightRig rig="threePt" dir="t"/>
                  </a:scene3d>
                  <a:sp3d>
                    <a:bevelT w="0" h="0"/>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Sheet1!$J$2:$J$13</c15:sqref>
                        </c15:formulaRef>
                      </c:ext>
                    </c:extLst>
                    <c:numCache>
                      <c:formatCode>General</c:formatCode>
                      <c:ptCount val="8"/>
                      <c:pt idx="0">
                        <c:v>1.1100000000000001</c:v>
                      </c:pt>
                      <c:pt idx="1">
                        <c:v>1.0820000000000001</c:v>
                      </c:pt>
                      <c:pt idx="2">
                        <c:v>0.28000000000000003</c:v>
                      </c:pt>
                      <c:pt idx="3">
                        <c:v>2.54</c:v>
                      </c:pt>
                      <c:pt idx="4">
                        <c:v>1.266</c:v>
                      </c:pt>
                      <c:pt idx="5">
                        <c:v>0.70799999999999996</c:v>
                      </c:pt>
                      <c:pt idx="6">
                        <c:v>1.1499999999999999</c:v>
                      </c:pt>
                      <c:pt idx="7">
                        <c:v>0.41199999999999998</c:v>
                      </c:pt>
                    </c:numCache>
                  </c:numRef>
                </c:val>
                <c:extLst xmlns:c15="http://schemas.microsoft.com/office/drawing/2012/chart">
                  <c:ext xmlns:c16="http://schemas.microsoft.com/office/drawing/2014/chart" uri="{C3380CC4-5D6E-409C-BE32-E72D297353CC}">
                    <c16:uniqueId val="{00000009-957E-423B-9749-7E93D649CDA8}"/>
                  </c:ext>
                </c:extLst>
              </c15:ser>
            </c15:filteredBarSeries>
            <c15:filteredBarSeries>
              <c15:ser>
                <c:idx val="5"/>
                <c:order val="8"/>
                <c:tx>
                  <c:v>2020</c:v>
                </c:tx>
                <c:spPr>
                  <a:solidFill>
                    <a:srgbClr val="1F497D"/>
                  </a:solidFill>
                </c:spPr>
                <c:invertIfNegative val="0"/>
                <c:val>
                  <c:numRef>
                    <c:extLst xmlns:c15="http://schemas.microsoft.com/office/drawing/2012/chart">
                      <c:ext xmlns:c15="http://schemas.microsoft.com/office/drawing/2012/chart" uri="{02D57815-91ED-43cb-92C2-25804820EDAC}">
                        <c15:formulaRef>
                          <c15:sqref>Sheet1!$K$2:$K$13</c15:sqref>
                        </c15:formulaRef>
                      </c:ext>
                    </c:extLst>
                    <c:numCache>
                      <c:formatCode>General</c:formatCode>
                      <c:ptCount val="8"/>
                      <c:pt idx="0">
                        <c:v>0</c:v>
                      </c:pt>
                      <c:pt idx="1">
                        <c:v>0.44600000000000001</c:v>
                      </c:pt>
                      <c:pt idx="2">
                        <c:v>0.47799999999999998</c:v>
                      </c:pt>
                      <c:pt idx="3">
                        <c:v>1.462</c:v>
                      </c:pt>
                      <c:pt idx="4">
                        <c:v>1.4019999999999999</c:v>
                      </c:pt>
                      <c:pt idx="5">
                        <c:v>0.83</c:v>
                      </c:pt>
                      <c:pt idx="6">
                        <c:v>0.59399999999999997</c:v>
                      </c:pt>
                      <c:pt idx="7">
                        <c:v>0.69199999999999995</c:v>
                      </c:pt>
                    </c:numCache>
                  </c:numRef>
                </c:val>
                <c:extLst xmlns:c15="http://schemas.microsoft.com/office/drawing/2012/chart">
                  <c:ext xmlns:c16="http://schemas.microsoft.com/office/drawing/2014/chart" uri="{C3380CC4-5D6E-409C-BE32-E72D297353CC}">
                    <c16:uniqueId val="{0000000A-957E-423B-9749-7E93D649CDA8}"/>
                  </c:ext>
                </c:extLst>
              </c15:ser>
            </c15:filteredBarSeries>
            <c15:filteredBarSeries>
              <c15:ser>
                <c:idx val="8"/>
                <c:order val="9"/>
                <c:tx>
                  <c:v>2021</c:v>
                </c:tx>
                <c:invertIfNegative val="0"/>
                <c:val>
                  <c:numRef>
                    <c:extLst xmlns:c15="http://schemas.microsoft.com/office/drawing/2012/chart">
                      <c:ext xmlns:c15="http://schemas.microsoft.com/office/drawing/2012/chart" uri="{02D57815-91ED-43cb-92C2-25804820EDAC}">
                        <c15:formulaRef>
                          <c15:sqref>Sheet1!$L$2:$L$13</c15:sqref>
                        </c15:formulaRef>
                      </c:ext>
                    </c:extLst>
                    <c:numCache>
                      <c:formatCode>General</c:formatCode>
                      <c:ptCount val="8"/>
                      <c:pt idx="0">
                        <c:v>3.5999999999999997E-2</c:v>
                      </c:pt>
                      <c:pt idx="1">
                        <c:v>1.2639999999999998</c:v>
                      </c:pt>
                      <c:pt idx="2">
                        <c:v>1.6479999999999997</c:v>
                      </c:pt>
                      <c:pt idx="3">
                        <c:v>1.242</c:v>
                      </c:pt>
                      <c:pt idx="4">
                        <c:v>2.1059999999999999</c:v>
                      </c:pt>
                      <c:pt idx="5">
                        <c:v>1.1519999999999999</c:v>
                      </c:pt>
                      <c:pt idx="6">
                        <c:v>0.312</c:v>
                      </c:pt>
                      <c:pt idx="7">
                        <c:v>2.2000000000000002E-2</c:v>
                      </c:pt>
                    </c:numCache>
                  </c:numRef>
                </c:val>
                <c:extLst xmlns:c15="http://schemas.microsoft.com/office/drawing/2012/chart">
                  <c:ext xmlns:c16="http://schemas.microsoft.com/office/drawing/2014/chart" uri="{C3380CC4-5D6E-409C-BE32-E72D297353CC}">
                    <c16:uniqueId val="{0000000B-957E-423B-9749-7E93D649CDA8}"/>
                  </c:ext>
                </c:extLst>
              </c15:ser>
            </c15:filteredBarSeries>
            <c15:filteredBarSeries>
              <c15:ser>
                <c:idx val="10"/>
                <c:order val="10"/>
                <c:tx>
                  <c:v>2022</c:v>
                </c:tx>
                <c:spPr>
                  <a:solidFill>
                    <a:srgbClr val="0070C0"/>
                  </a:solidFill>
                </c:spPr>
                <c:invertIfNegative val="0"/>
                <c:val>
                  <c:numRef>
                    <c:extLst xmlns:c15="http://schemas.microsoft.com/office/drawing/2012/chart">
                      <c:ext xmlns:c15="http://schemas.microsoft.com/office/drawing/2012/chart" uri="{02D57815-91ED-43cb-92C2-25804820EDAC}">
                        <c15:formulaRef>
                          <c15:sqref>Sheet1!$M$2:$M$13</c15:sqref>
                        </c15:formulaRef>
                      </c:ext>
                    </c:extLst>
                    <c:numCache>
                      <c:formatCode>General</c:formatCode>
                      <c:ptCount val="8"/>
                      <c:pt idx="0">
                        <c:v>4.5999999999999999E-2</c:v>
                      </c:pt>
                      <c:pt idx="1">
                        <c:v>0.11600000000000002</c:v>
                      </c:pt>
                      <c:pt idx="2">
                        <c:v>3.9099999999999993</c:v>
                      </c:pt>
                      <c:pt idx="3">
                        <c:v>4.5359999999999996</c:v>
                      </c:pt>
                      <c:pt idx="4">
                        <c:v>2.4500000000000002</c:v>
                      </c:pt>
                      <c:pt idx="5">
                        <c:v>0.63000000000000012</c:v>
                      </c:pt>
                      <c:pt idx="6">
                        <c:v>1.7239999999999998</c:v>
                      </c:pt>
                      <c:pt idx="7">
                        <c:v>0.27200000000000002</c:v>
                      </c:pt>
                    </c:numCache>
                  </c:numRef>
                </c:val>
                <c:extLst xmlns:c15="http://schemas.microsoft.com/office/drawing/2012/chart">
                  <c:ext xmlns:c16="http://schemas.microsoft.com/office/drawing/2014/chart" uri="{C3380CC4-5D6E-409C-BE32-E72D297353CC}">
                    <c16:uniqueId val="{0000000C-957E-423B-9749-7E93D649CDA8}"/>
                  </c:ext>
                </c:extLst>
              </c15:ser>
            </c15:filteredBarSeries>
            <c15:filteredBarSeries>
              <c15:ser>
                <c:idx val="11"/>
                <c:order val="11"/>
                <c:tx>
                  <c:v>2023</c:v>
                </c:tx>
                <c:spPr>
                  <a:solidFill>
                    <a:srgbClr val="00B050"/>
                  </a:solidFill>
                </c:spPr>
                <c:invertIfNegative val="0"/>
                <c:val>
                  <c:numRef>
                    <c:extLst xmlns:c15="http://schemas.microsoft.com/office/drawing/2012/chart">
                      <c:ext xmlns:c15="http://schemas.microsoft.com/office/drawing/2012/chart" uri="{02D57815-91ED-43cb-92C2-25804820EDAC}">
                        <c15:formulaRef>
                          <c15:sqref>Sheet1!$N$2:$N$13</c15:sqref>
                        </c15:formulaRef>
                      </c:ext>
                    </c:extLst>
                    <c:numCache>
                      <c:formatCode>General</c:formatCode>
                      <c:ptCount val="8"/>
                      <c:pt idx="0">
                        <c:v>0.184</c:v>
                      </c:pt>
                      <c:pt idx="1">
                        <c:v>1.44</c:v>
                      </c:pt>
                      <c:pt idx="2">
                        <c:v>0.66799999999999993</c:v>
                      </c:pt>
                      <c:pt idx="3">
                        <c:v>0.64399999999999991</c:v>
                      </c:pt>
                      <c:pt idx="4">
                        <c:v>1.552</c:v>
                      </c:pt>
                      <c:pt idx="5">
                        <c:v>1.504</c:v>
                      </c:pt>
                      <c:pt idx="6">
                        <c:v>0.188</c:v>
                      </c:pt>
                      <c:pt idx="7">
                        <c:v>0.81200000000000006</c:v>
                      </c:pt>
                    </c:numCache>
                  </c:numRef>
                </c:val>
                <c:extLst xmlns:c15="http://schemas.microsoft.com/office/drawing/2012/chart">
                  <c:ext xmlns:c16="http://schemas.microsoft.com/office/drawing/2014/chart" uri="{C3380CC4-5D6E-409C-BE32-E72D297353CC}">
                    <c16:uniqueId val="{0000000D-957E-423B-9749-7E93D649CDA8}"/>
                  </c:ext>
                </c:extLst>
              </c15:ser>
            </c15:filteredBarSeries>
          </c:ext>
        </c:extLst>
      </c:barChart>
      <c:catAx>
        <c:axId val="-228655840"/>
        <c:scaling>
          <c:orientation val="minMax"/>
        </c:scaling>
        <c:delete val="0"/>
        <c:axPos val="b"/>
        <c:numFmt formatCode="General" sourceLinked="1"/>
        <c:majorTickMark val="out"/>
        <c:minorTickMark val="none"/>
        <c:tickLblPos val="nextTo"/>
        <c:spPr>
          <a:ln>
            <a:solidFill>
              <a:sysClr val="window" lastClr="FFFFFF">
                <a:lumMod val="85000"/>
              </a:sysClr>
            </a:solidFill>
          </a:ln>
        </c:spPr>
        <c:txPr>
          <a:bodyPr rot="-5400000" vert="horz"/>
          <a:lstStyle/>
          <a:p>
            <a:pPr>
              <a:defRPr sz="1000">
                <a:solidFill>
                  <a:schemeClr val="tx1"/>
                </a:solidFill>
              </a:defRPr>
            </a:pPr>
            <a:endParaRPr lang="en-US"/>
          </a:p>
        </c:txPr>
        <c:crossAx val="-207650288"/>
        <c:crosses val="autoZero"/>
        <c:auto val="1"/>
        <c:lblAlgn val="ctr"/>
        <c:lblOffset val="100"/>
        <c:noMultiLvlLbl val="0"/>
      </c:catAx>
      <c:valAx>
        <c:axId val="-207650288"/>
        <c:scaling>
          <c:orientation val="minMax"/>
        </c:scaling>
        <c:delete val="0"/>
        <c:axPos val="l"/>
        <c:majorGridlines>
          <c:spPr>
            <a:ln>
              <a:solidFill>
                <a:sysClr val="window" lastClr="FFFFFF">
                  <a:lumMod val="85000"/>
                </a:sysClr>
              </a:solidFill>
            </a:ln>
          </c:spPr>
        </c:majorGridlines>
        <c:title>
          <c:tx>
            <c:rich>
              <a:bodyPr rot="-5400000" vert="horz"/>
              <a:lstStyle/>
              <a:p>
                <a:pPr>
                  <a:defRPr>
                    <a:solidFill>
                      <a:schemeClr val="tx1"/>
                    </a:solidFill>
                  </a:defRPr>
                </a:pPr>
                <a:r>
                  <a:rPr lang="en-US">
                    <a:solidFill>
                      <a:schemeClr val="tx1"/>
                    </a:solidFill>
                  </a:rPr>
                  <a:t>Precipitation (inches)</a:t>
                </a:r>
              </a:p>
            </c:rich>
          </c:tx>
          <c:layout>
            <c:manualLayout>
              <c:xMode val="edge"/>
              <c:yMode val="edge"/>
              <c:x val="2.6675699230946003E-2"/>
              <c:y val="0.30764400890958499"/>
            </c:manualLayout>
          </c:layout>
          <c:overlay val="0"/>
        </c:title>
        <c:numFmt formatCode="0" sourceLinked="0"/>
        <c:majorTickMark val="out"/>
        <c:minorTickMark val="none"/>
        <c:tickLblPos val="nextTo"/>
        <c:spPr>
          <a:ln>
            <a:noFill/>
          </a:ln>
        </c:spPr>
        <c:txPr>
          <a:bodyPr/>
          <a:lstStyle/>
          <a:p>
            <a:pPr>
              <a:defRPr sz="1000"/>
            </a:pPr>
            <a:endParaRPr lang="en-US"/>
          </a:p>
        </c:txPr>
        <c:crossAx val="-228655840"/>
        <c:crosses val="autoZero"/>
        <c:crossBetween val="between"/>
        <c:majorUnit val="1"/>
      </c:valAx>
    </c:plotArea>
    <c:legend>
      <c:legendPos val="l"/>
      <c:legendEntry>
        <c:idx val="0"/>
        <c:txPr>
          <a:bodyPr/>
          <a:lstStyle/>
          <a:p>
            <a:pPr>
              <a:defRPr sz="1100" kern="1000" baseline="0">
                <a:solidFill>
                  <a:schemeClr val="tx1"/>
                </a:solidFill>
              </a:defRPr>
            </a:pPr>
            <a:endParaRPr lang="en-US"/>
          </a:p>
        </c:txPr>
      </c:legendEntry>
      <c:layout>
        <c:manualLayout>
          <c:xMode val="edge"/>
          <c:yMode val="edge"/>
          <c:x val="0.12569538483732157"/>
          <c:y val="3.6772018081073207E-2"/>
          <c:w val="0.29975229143007909"/>
          <c:h val="0.24652194517351997"/>
        </c:manualLayout>
      </c:layout>
      <c:overlay val="1"/>
      <c:spPr>
        <a:solidFill>
          <a:schemeClr val="bg1"/>
        </a:solidFill>
        <a:ln>
          <a:solidFill>
            <a:sysClr val="window" lastClr="FFFFFF">
              <a:lumMod val="85000"/>
            </a:sysClr>
          </a:solidFill>
        </a:ln>
      </c:spPr>
      <c:txPr>
        <a:bodyPr/>
        <a:lstStyle/>
        <a:p>
          <a:pPr>
            <a:defRPr sz="1100" kern="1000" baseline="0">
              <a:solidFill>
                <a:schemeClr val="tx1"/>
              </a:solidFill>
            </a:defRPr>
          </a:pPr>
          <a:endParaRPr lang="en-US"/>
        </a:p>
      </c:txPr>
    </c:legend>
    <c:plotVisOnly val="0"/>
    <c:dispBlanksAs val="gap"/>
    <c:showDLblsOverMax val="0"/>
  </c:chart>
  <c:spPr>
    <a:ln>
      <a:solidFill>
        <a:sysClr val="window" lastClr="FFFFFF">
          <a:lumMod val="85000"/>
        </a:sysClr>
      </a:solidFill>
    </a:ln>
  </c:spPr>
  <c:txPr>
    <a:bodyPr/>
    <a:lstStyle/>
    <a:p>
      <a:pPr algn="ctr">
        <a:defRPr lang="en-US" sz="1000" b="0" i="0" u="none" strike="noStrike" kern="1200" baseline="0">
          <a:solidFill>
            <a:prstClr val="black"/>
          </a:solidFill>
          <a:latin typeface="+mn-lt"/>
          <a:ea typeface="+mn-ea"/>
          <a:cs typeface="+mn-c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1750830679591"/>
          <c:y val="3.0252260134149899E-2"/>
          <c:w val="0.87338249169320392"/>
          <c:h val="0.84421952464275296"/>
        </c:manualLayout>
      </c:layout>
      <c:areaChart>
        <c:grouping val="stacked"/>
        <c:varyColors val="0"/>
        <c:ser>
          <c:idx val="9"/>
          <c:order val="7"/>
          <c:tx>
            <c:strRef>
              <c:f>Sheet1!$Q$1</c:f>
              <c:strCache>
                <c:ptCount val="1"/>
                <c:pt idx="0">
                  <c:v>Mean (2011-2024)</c:v>
                </c:pt>
              </c:strCache>
            </c:strRef>
          </c:tx>
          <c:spPr>
            <a:solidFill>
              <a:schemeClr val="bg1">
                <a:lumMod val="75000"/>
              </a:schemeClr>
            </a:solidFill>
            <a:ln>
              <a:noFill/>
            </a:ln>
            <a:effectLst/>
            <a:scene3d>
              <a:camera prst="orthographicFront"/>
              <a:lightRig rig="threePt" dir="t">
                <a:rot lat="0" lon="0" rev="1200000"/>
              </a:lightRig>
            </a:scene3d>
            <a:sp3d>
              <a:bevelT w="0" h="0"/>
            </a:sp3d>
          </c:spPr>
          <c:cat>
            <c:strRef>
              <c:f>Sheet1!$A$2:$A$13</c:f>
              <c:strCache>
                <c:ptCount val="8"/>
                <c:pt idx="0">
                  <c:v>Apr</c:v>
                </c:pt>
                <c:pt idx="1">
                  <c:v>May</c:v>
                </c:pt>
                <c:pt idx="2">
                  <c:v>Jun</c:v>
                </c:pt>
                <c:pt idx="3">
                  <c:v>Jul</c:v>
                </c:pt>
                <c:pt idx="4">
                  <c:v>Aug</c:v>
                </c:pt>
                <c:pt idx="5">
                  <c:v>Sep</c:v>
                </c:pt>
                <c:pt idx="6">
                  <c:v>Oct</c:v>
                </c:pt>
                <c:pt idx="7">
                  <c:v>Nov</c:v>
                </c:pt>
              </c:strCache>
            </c:strRef>
          </c:cat>
          <c:val>
            <c:numRef>
              <c:f>Sheet1!$Q$2:$Q$13</c:f>
              <c:numCache>
                <c:formatCode>General</c:formatCode>
                <c:ptCount val="8"/>
                <c:pt idx="0">
                  <c:v>0</c:v>
                </c:pt>
                <c:pt idx="1">
                  <c:v>2.8571428571428572</c:v>
                </c:pt>
                <c:pt idx="2">
                  <c:v>2.1428571428571428</c:v>
                </c:pt>
                <c:pt idx="3">
                  <c:v>11.5</c:v>
                </c:pt>
                <c:pt idx="4">
                  <c:v>13.285714285714286</c:v>
                </c:pt>
                <c:pt idx="5">
                  <c:v>9.2142857142857135</c:v>
                </c:pt>
                <c:pt idx="6">
                  <c:v>2.2857142857142856</c:v>
                </c:pt>
                <c:pt idx="7">
                  <c:v>0.21428571428571427</c:v>
                </c:pt>
              </c:numCache>
            </c:numRef>
          </c:val>
          <c:extLst>
            <c:ext xmlns:c16="http://schemas.microsoft.com/office/drawing/2014/chart" uri="{C3380CC4-5D6E-409C-BE32-E72D297353CC}">
              <c16:uniqueId val="{00000000-571E-47A2-A200-FB85F2B2731E}"/>
            </c:ext>
          </c:extLst>
        </c:ser>
        <c:dLbls>
          <c:showLegendKey val="0"/>
          <c:showVal val="0"/>
          <c:showCatName val="0"/>
          <c:showSerName val="0"/>
          <c:showPercent val="0"/>
          <c:showBubbleSize val="0"/>
        </c:dLbls>
        <c:axId val="-220828464"/>
        <c:axId val="-212418208"/>
      </c:areaChart>
      <c:barChart>
        <c:barDir val="col"/>
        <c:grouping val="clustered"/>
        <c:varyColors val="0"/>
        <c:ser>
          <c:idx val="12"/>
          <c:order val="12"/>
          <c:tx>
            <c:strRef>
              <c:f>Sheet1!$O$1</c:f>
              <c:strCache>
                <c:ptCount val="1"/>
                <c:pt idx="0">
                  <c:v>2024</c:v>
                </c:pt>
              </c:strCache>
            </c:strRef>
          </c:tx>
          <c:spPr>
            <a:solidFill>
              <a:srgbClr val="00B050"/>
            </a:solidFill>
            <a:ln>
              <a:noFill/>
            </a:ln>
            <a:effectLst>
              <a:outerShdw blurRad="57150" dist="19050" dir="5400000" algn="ctr" rotWithShape="0">
                <a:srgbClr val="000000">
                  <a:alpha val="63000"/>
                </a:srgbClr>
              </a:outerShdw>
            </a:effectLst>
            <a:scene3d>
              <a:camera prst="orthographicFront"/>
              <a:lightRig rig="threePt" dir="t"/>
            </a:scene3d>
          </c:spPr>
          <c:invertIfNegative val="0"/>
          <c:cat>
            <c:strLit>
              <c:ptCount val="8"/>
              <c:pt idx="0">
                <c:v>Apr</c:v>
              </c:pt>
              <c:pt idx="1">
                <c:v>May</c:v>
              </c:pt>
              <c:pt idx="2">
                <c:v>Jun</c:v>
              </c:pt>
              <c:pt idx="3">
                <c:v>Jul</c:v>
              </c:pt>
              <c:pt idx="4">
                <c:v>Aug</c:v>
              </c:pt>
              <c:pt idx="5">
                <c:v>Sep</c:v>
              </c:pt>
              <c:pt idx="6">
                <c:v>Oct</c:v>
              </c:pt>
              <c:pt idx="7">
                <c:v>Nov</c:v>
              </c:pt>
              <c:extLst>
                <c:ext xmlns:c15="http://schemas.microsoft.com/office/drawing/2012/chart" uri="{02D57815-91ED-43cb-92C2-25804820EDAC}">
                  <c15:autoCat val="1"/>
                </c:ext>
              </c:extLst>
            </c:strLit>
          </c:cat>
          <c:val>
            <c:numRef>
              <c:f>Sheet1!$O$2:$O$13</c:f>
              <c:numCache>
                <c:formatCode>General</c:formatCode>
                <c:ptCount val="8"/>
                <c:pt idx="0">
                  <c:v>0</c:v>
                </c:pt>
                <c:pt idx="1">
                  <c:v>12</c:v>
                </c:pt>
                <c:pt idx="2">
                  <c:v>13</c:v>
                </c:pt>
                <c:pt idx="3">
                  <c:v>14</c:v>
                </c:pt>
                <c:pt idx="4">
                  <c:v>4</c:v>
                </c:pt>
                <c:pt idx="5">
                  <c:v>13</c:v>
                </c:pt>
                <c:pt idx="6">
                  <c:v>2</c:v>
                </c:pt>
                <c:pt idx="7">
                  <c:v>0</c:v>
                </c:pt>
              </c:numCache>
            </c:numRef>
          </c:val>
          <c:extLst>
            <c:ext xmlns:c16="http://schemas.microsoft.com/office/drawing/2014/chart" uri="{C3380CC4-5D6E-409C-BE32-E72D297353CC}">
              <c16:uniqueId val="{00000001-571E-47A2-A200-FB85F2B2731E}"/>
            </c:ext>
          </c:extLst>
        </c:ser>
        <c:ser>
          <c:idx val="13"/>
          <c:order val="13"/>
          <c:tx>
            <c:strRef>
              <c:f>Sheet1!$P$1</c:f>
              <c:strCache>
                <c:ptCount val="1"/>
                <c:pt idx="0">
                  <c:v>2025</c:v>
                </c:pt>
              </c:strCache>
            </c:strRef>
          </c:tx>
          <c:spPr>
            <a:solidFill>
              <a:srgbClr val="0070C0"/>
            </a:solidFill>
            <a:ln>
              <a:noFill/>
            </a:ln>
            <a:effectLst>
              <a:outerShdw blurRad="57150" dist="19050" dir="5400000" algn="ctr" rotWithShape="0">
                <a:srgbClr val="000000">
                  <a:alpha val="63000"/>
                </a:srgbClr>
              </a:outerShdw>
            </a:effectLst>
            <a:scene3d>
              <a:camera prst="orthographicFront"/>
              <a:lightRig rig="threePt" dir="t"/>
            </a:scene3d>
          </c:spPr>
          <c:invertIfNegative val="0"/>
          <c:cat>
            <c:strLit>
              <c:ptCount val="8"/>
              <c:pt idx="0">
                <c:v>Apr</c:v>
              </c:pt>
              <c:pt idx="1">
                <c:v>May</c:v>
              </c:pt>
              <c:pt idx="2">
                <c:v>Jun</c:v>
              </c:pt>
              <c:pt idx="3">
                <c:v>Jul</c:v>
              </c:pt>
              <c:pt idx="4">
                <c:v>Aug</c:v>
              </c:pt>
              <c:pt idx="5">
                <c:v>Sep</c:v>
              </c:pt>
              <c:pt idx="6">
                <c:v>Oct</c:v>
              </c:pt>
              <c:pt idx="7">
                <c:v>Nov</c:v>
              </c:pt>
              <c:extLst>
                <c:ext xmlns:c15="http://schemas.microsoft.com/office/drawing/2012/chart" uri="{02D57815-91ED-43cb-92C2-25804820EDAC}">
                  <c15:autoCat val="1"/>
                </c:ext>
              </c:extLst>
            </c:strLit>
          </c:cat>
          <c:val>
            <c:numRef>
              <c:f>Sheet1!$P$2:$P$13</c:f>
              <c:numCache>
                <c:formatCode>General</c:formatCode>
                <c:ptCount val="8"/>
                <c:pt idx="0">
                  <c:v>0</c:v>
                </c:pt>
                <c:pt idx="1">
                  <c:v>8</c:v>
                </c:pt>
                <c:pt idx="2">
                  <c:v>7</c:v>
                </c:pt>
                <c:pt idx="3">
                  <c:v>7</c:v>
                </c:pt>
                <c:pt idx="4">
                  <c:v>10</c:v>
                </c:pt>
                <c:pt idx="5">
                  <c:v>3</c:v>
                </c:pt>
                <c:pt idx="6">
                  <c:v>1</c:v>
                </c:pt>
              </c:numCache>
            </c:numRef>
          </c:val>
          <c:extLst>
            <c:ext xmlns:c16="http://schemas.microsoft.com/office/drawing/2014/chart" uri="{C3380CC4-5D6E-409C-BE32-E72D297353CC}">
              <c16:uniqueId val="{00000002-571E-47A2-A200-FB85F2B2731E}"/>
            </c:ext>
          </c:extLst>
        </c:ser>
        <c:dLbls>
          <c:showLegendKey val="0"/>
          <c:showVal val="0"/>
          <c:showCatName val="0"/>
          <c:showSerName val="0"/>
          <c:showPercent val="0"/>
          <c:showBubbleSize val="0"/>
        </c:dLbls>
        <c:gapWidth val="150"/>
        <c:overlap val="-38"/>
        <c:axId val="-220828464"/>
        <c:axId val="-21241820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2011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invertIfNegative val="0"/>
                <c:cat>
                  <c:strRef>
                    <c:extLst>
                      <c:ex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c:ext uri="{02D57815-91ED-43cb-92C2-25804820EDAC}">
                        <c15:formulaRef>
                          <c15:sqref>Sheet1!$B$2:$B$13</c15:sqref>
                        </c15:formulaRef>
                      </c:ext>
                    </c:extLst>
                    <c:numCache>
                      <c:formatCode>General</c:formatCode>
                      <c:ptCount val="8"/>
                      <c:pt idx="0">
                        <c:v>0</c:v>
                      </c:pt>
                      <c:pt idx="1">
                        <c:v>0</c:v>
                      </c:pt>
                      <c:pt idx="2">
                        <c:v>0</c:v>
                      </c:pt>
                      <c:pt idx="3">
                        <c:v>2</c:v>
                      </c:pt>
                      <c:pt idx="4">
                        <c:v>75</c:v>
                      </c:pt>
                      <c:pt idx="5">
                        <c:v>33</c:v>
                      </c:pt>
                      <c:pt idx="6">
                        <c:v>1</c:v>
                      </c:pt>
                      <c:pt idx="7">
                        <c:v>0</c:v>
                      </c:pt>
                    </c:numCache>
                  </c:numRef>
                </c:val>
                <c:extLst>
                  <c:ext xmlns:c16="http://schemas.microsoft.com/office/drawing/2014/chart" uri="{C3380CC4-5D6E-409C-BE32-E72D297353CC}">
                    <c16:uniqueId val="{00000003-571E-47A2-A200-FB85F2B2731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2012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Sheet1!$C$2:$C$13</c15:sqref>
                        </c15:formulaRef>
                      </c:ext>
                    </c:extLst>
                    <c:numCache>
                      <c:formatCode>General</c:formatCode>
                      <c:ptCount val="8"/>
                      <c:pt idx="0">
                        <c:v>0</c:v>
                      </c:pt>
                      <c:pt idx="1">
                        <c:v>0</c:v>
                      </c:pt>
                      <c:pt idx="2">
                        <c:v>0</c:v>
                      </c:pt>
                      <c:pt idx="3">
                        <c:v>8</c:v>
                      </c:pt>
                      <c:pt idx="4">
                        <c:v>3</c:v>
                      </c:pt>
                      <c:pt idx="5">
                        <c:v>6</c:v>
                      </c:pt>
                      <c:pt idx="6">
                        <c:v>7</c:v>
                      </c:pt>
                      <c:pt idx="7">
                        <c:v>1</c:v>
                      </c:pt>
                    </c:numCache>
                  </c:numRef>
                </c:val>
                <c:extLst xmlns:c15="http://schemas.microsoft.com/office/drawing/2012/chart">
                  <c:ext xmlns:c16="http://schemas.microsoft.com/office/drawing/2014/chart" uri="{C3380CC4-5D6E-409C-BE32-E72D297353CC}">
                    <c16:uniqueId val="{00000004-571E-47A2-A200-FB85F2B2731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2013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Sheet1!$D$2:$D$13</c15:sqref>
                        </c15:formulaRef>
                      </c:ext>
                    </c:extLst>
                    <c:numCache>
                      <c:formatCode>General</c:formatCode>
                      <c:ptCount val="8"/>
                      <c:pt idx="0">
                        <c:v>0</c:v>
                      </c:pt>
                      <c:pt idx="1">
                        <c:v>1</c:v>
                      </c:pt>
                      <c:pt idx="2">
                        <c:v>4</c:v>
                      </c:pt>
                      <c:pt idx="3">
                        <c:v>25</c:v>
                      </c:pt>
                      <c:pt idx="4">
                        <c:v>8</c:v>
                      </c:pt>
                      <c:pt idx="5">
                        <c:v>53</c:v>
                      </c:pt>
                      <c:pt idx="6">
                        <c:v>1</c:v>
                      </c:pt>
                      <c:pt idx="7">
                        <c:v>0</c:v>
                      </c:pt>
                    </c:numCache>
                  </c:numRef>
                </c:val>
                <c:extLst xmlns:c15="http://schemas.microsoft.com/office/drawing/2012/chart">
                  <c:ext xmlns:c16="http://schemas.microsoft.com/office/drawing/2014/chart" uri="{C3380CC4-5D6E-409C-BE32-E72D297353CC}">
                    <c16:uniqueId val="{00000005-571E-47A2-A200-FB85F2B2731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2014</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Sheet1!$E$2:$E$13</c15:sqref>
                        </c15:formulaRef>
                      </c:ext>
                    </c:extLst>
                    <c:numCache>
                      <c:formatCode>General</c:formatCode>
                      <c:ptCount val="8"/>
                      <c:pt idx="0">
                        <c:v>0</c:v>
                      </c:pt>
                      <c:pt idx="1">
                        <c:v>1</c:v>
                      </c:pt>
                      <c:pt idx="2">
                        <c:v>1</c:v>
                      </c:pt>
                      <c:pt idx="3">
                        <c:v>21</c:v>
                      </c:pt>
                      <c:pt idx="4">
                        <c:v>16</c:v>
                      </c:pt>
                      <c:pt idx="5">
                        <c:v>2</c:v>
                      </c:pt>
                      <c:pt idx="6">
                        <c:v>1</c:v>
                      </c:pt>
                      <c:pt idx="7">
                        <c:v>0</c:v>
                      </c:pt>
                    </c:numCache>
                  </c:numRef>
                </c:val>
                <c:extLst xmlns:c15="http://schemas.microsoft.com/office/drawing/2012/chart">
                  <c:ext xmlns:c16="http://schemas.microsoft.com/office/drawing/2014/chart" uri="{C3380CC4-5D6E-409C-BE32-E72D297353CC}">
                    <c16:uniqueId val="{00000006-571E-47A2-A200-FB85F2B2731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2015</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Sheet1!$F$2:$F$13</c15:sqref>
                        </c15:formulaRef>
                      </c:ext>
                    </c:extLst>
                    <c:numCache>
                      <c:formatCode>General</c:formatCode>
                      <c:ptCount val="8"/>
                      <c:pt idx="0">
                        <c:v>0</c:v>
                      </c:pt>
                      <c:pt idx="1">
                        <c:v>1</c:v>
                      </c:pt>
                      <c:pt idx="2">
                        <c:v>0</c:v>
                      </c:pt>
                      <c:pt idx="3">
                        <c:v>9</c:v>
                      </c:pt>
                      <c:pt idx="4">
                        <c:v>4</c:v>
                      </c:pt>
                      <c:pt idx="5">
                        <c:v>0</c:v>
                      </c:pt>
                      <c:pt idx="6">
                        <c:v>1</c:v>
                      </c:pt>
                      <c:pt idx="7">
                        <c:v>0</c:v>
                      </c:pt>
                    </c:numCache>
                  </c:numRef>
                </c:val>
                <c:extLst xmlns:c15="http://schemas.microsoft.com/office/drawing/2012/chart">
                  <c:ext xmlns:c16="http://schemas.microsoft.com/office/drawing/2014/chart" uri="{C3380CC4-5D6E-409C-BE32-E72D297353CC}">
                    <c16:uniqueId val="{00000007-571E-47A2-A200-FB85F2B2731E}"/>
                  </c:ext>
                </c:extLst>
              </c15:ser>
            </c15:filteredBarSeries>
            <c15:filteredBarSeries>
              <c15:ser>
                <c:idx val="6"/>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2017</c:v>
                      </c:pt>
                    </c:strCache>
                  </c:strRef>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Sheet1!$H$2:$H$13</c15:sqref>
                        </c15:formulaRef>
                      </c:ext>
                    </c:extLst>
                    <c:numCache>
                      <c:formatCode>General</c:formatCode>
                      <c:ptCount val="8"/>
                      <c:pt idx="0">
                        <c:v>0</c:v>
                      </c:pt>
                      <c:pt idx="1">
                        <c:v>0</c:v>
                      </c:pt>
                      <c:pt idx="2">
                        <c:v>2</c:v>
                      </c:pt>
                      <c:pt idx="3">
                        <c:v>5</c:v>
                      </c:pt>
                      <c:pt idx="4">
                        <c:v>5</c:v>
                      </c:pt>
                      <c:pt idx="5">
                        <c:v>2</c:v>
                      </c:pt>
                      <c:pt idx="6">
                        <c:v>7</c:v>
                      </c:pt>
                      <c:pt idx="7">
                        <c:v>0</c:v>
                      </c:pt>
                    </c:numCache>
                  </c:numRef>
                </c:val>
                <c:extLst xmlns:c15="http://schemas.microsoft.com/office/drawing/2012/chart">
                  <c:ext xmlns:c16="http://schemas.microsoft.com/office/drawing/2014/chart" uri="{C3380CC4-5D6E-409C-BE32-E72D297353CC}">
                    <c16:uniqueId val="{00000008-571E-47A2-A200-FB85F2B2731E}"/>
                  </c:ext>
                </c:extLst>
              </c15:ser>
            </c15:filteredBarSeries>
            <c15:filteredBarSeries>
              <c15:ser>
                <c:idx val="8"/>
                <c:order val="6"/>
                <c:tx>
                  <c:strRef>
                    <c:extLst xmlns:c15="http://schemas.microsoft.com/office/drawing/2012/chart">
                      <c:ext xmlns:c15="http://schemas.microsoft.com/office/drawing/2012/chart" uri="{02D57815-91ED-43cb-92C2-25804820EDAC}">
                        <c15:formulaRef>
                          <c15:sqref>Sheet1!$J$1</c15:sqref>
                        </c15:formulaRef>
                      </c:ext>
                    </c:extLst>
                    <c:strCache>
                      <c:ptCount val="1"/>
                      <c:pt idx="0">
                        <c:v>2019</c:v>
                      </c:pt>
                    </c:strCache>
                  </c:strRef>
                </c:tx>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40000" dist="23000" dir="5400000" rotWithShape="0">
                      <a:schemeClr val="accent2">
                        <a:alpha val="35000"/>
                      </a:schemeClr>
                    </a:outerShdw>
                  </a:effectLst>
                  <a:scene3d>
                    <a:camera prst="orthographicFront"/>
                    <a:lightRig rig="threePt" dir="t">
                      <a:rot lat="0" lon="0" rev="1200000"/>
                    </a:lightRig>
                  </a:scene3d>
                  <a:sp3d>
                    <a:bevelT w="0" h="0"/>
                  </a:sp3d>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8"/>
                      <c:pt idx="0">
                        <c:v>Apr</c:v>
                      </c:pt>
                      <c:pt idx="1">
                        <c:v>May</c:v>
                      </c:pt>
                      <c:pt idx="2">
                        <c:v>Jun</c:v>
                      </c:pt>
                      <c:pt idx="3">
                        <c:v>Jul</c:v>
                      </c:pt>
                      <c:pt idx="4">
                        <c:v>Aug</c:v>
                      </c:pt>
                      <c:pt idx="5">
                        <c:v>Sep</c:v>
                      </c:pt>
                      <c:pt idx="6">
                        <c:v>Oct</c:v>
                      </c:pt>
                      <c:pt idx="7">
                        <c:v>Nov</c:v>
                      </c:pt>
                    </c:strCache>
                  </c:strRef>
                </c:cat>
                <c:val>
                  <c:numRef>
                    <c:extLst xmlns:c15="http://schemas.microsoft.com/office/drawing/2012/chart">
                      <c:ext xmlns:c15="http://schemas.microsoft.com/office/drawing/2012/chart" uri="{02D57815-91ED-43cb-92C2-25804820EDAC}">
                        <c15:formulaRef>
                          <c15:sqref>Sheet1!$J$2:$J$13</c15:sqref>
                        </c15:formulaRef>
                      </c:ext>
                    </c:extLst>
                    <c:numCache>
                      <c:formatCode>General</c:formatCode>
                      <c:ptCount val="8"/>
                      <c:pt idx="0">
                        <c:v>0</c:v>
                      </c:pt>
                      <c:pt idx="1">
                        <c:v>0</c:v>
                      </c:pt>
                      <c:pt idx="2">
                        <c:v>0</c:v>
                      </c:pt>
                      <c:pt idx="3">
                        <c:v>28</c:v>
                      </c:pt>
                      <c:pt idx="4">
                        <c:v>6</c:v>
                      </c:pt>
                      <c:pt idx="5">
                        <c:v>0</c:v>
                      </c:pt>
                      <c:pt idx="6">
                        <c:v>5</c:v>
                      </c:pt>
                      <c:pt idx="7">
                        <c:v>0</c:v>
                      </c:pt>
                    </c:numCache>
                  </c:numRef>
                </c:val>
                <c:extLst xmlns:c15="http://schemas.microsoft.com/office/drawing/2012/chart">
                  <c:ext xmlns:c16="http://schemas.microsoft.com/office/drawing/2014/chart" uri="{C3380CC4-5D6E-409C-BE32-E72D297353CC}">
                    <c16:uniqueId val="{00000009-571E-47A2-A200-FB85F2B2731E}"/>
                  </c:ext>
                </c:extLst>
              </c15:ser>
            </c15:filteredBarSeries>
            <c15:filteredBarSeries>
              <c15:ser>
                <c:idx val="5"/>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2020</c:v>
                      </c:pt>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glow>
                      <a:schemeClr val="bg1"/>
                    </a:glow>
                  </a:effectLst>
                  <a:scene3d>
                    <a:camera prst="orthographicFront"/>
                    <a:lightRig rig="threePt" dir="t">
                      <a:rot lat="0" lon="0" rev="1200000"/>
                    </a:lightRig>
                  </a:scene3d>
                  <a:sp3d/>
                </c:spPr>
                <c:invertIfNegative val="0"/>
                <c:val>
                  <c:numRef>
                    <c:extLst xmlns:c15="http://schemas.microsoft.com/office/drawing/2012/chart">
                      <c:ext xmlns:c15="http://schemas.microsoft.com/office/drawing/2012/chart" uri="{02D57815-91ED-43cb-92C2-25804820EDAC}">
                        <c15:formulaRef>
                          <c15:sqref>Sheet1!$K$2:$K$13</c15:sqref>
                        </c15:formulaRef>
                      </c:ext>
                    </c:extLst>
                    <c:numCache>
                      <c:formatCode>General</c:formatCode>
                      <c:ptCount val="8"/>
                      <c:pt idx="0">
                        <c:v>0</c:v>
                      </c:pt>
                      <c:pt idx="1">
                        <c:v>0</c:v>
                      </c:pt>
                      <c:pt idx="2">
                        <c:v>0</c:v>
                      </c:pt>
                      <c:pt idx="3">
                        <c:v>0</c:v>
                      </c:pt>
                      <c:pt idx="4">
                        <c:v>1</c:v>
                      </c:pt>
                      <c:pt idx="5">
                        <c:v>0</c:v>
                      </c:pt>
                      <c:pt idx="6">
                        <c:v>0</c:v>
                      </c:pt>
                      <c:pt idx="7">
                        <c:v>0</c:v>
                      </c:pt>
                    </c:numCache>
                  </c:numRef>
                </c:val>
                <c:extLst xmlns:c15="http://schemas.microsoft.com/office/drawing/2012/chart">
                  <c:ext xmlns:c16="http://schemas.microsoft.com/office/drawing/2014/chart" uri="{C3380CC4-5D6E-409C-BE32-E72D297353CC}">
                    <c16:uniqueId val="{0000000A-571E-47A2-A200-FB85F2B2731E}"/>
                  </c:ext>
                </c:extLst>
              </c15:ser>
            </c15:filteredBarSeries>
            <c15:filteredBarSeries>
              <c15:ser>
                <c:idx val="7"/>
                <c:order val="9"/>
                <c:tx>
                  <c:v>2021</c:v>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val>
                  <c:numRef>
                    <c:extLst xmlns:c15="http://schemas.microsoft.com/office/drawing/2012/chart">
                      <c:ext xmlns:c15="http://schemas.microsoft.com/office/drawing/2012/chart" uri="{02D57815-91ED-43cb-92C2-25804820EDAC}">
                        <c15:formulaRef>
                          <c15:sqref>Sheet1!$L$2:$L$13</c15:sqref>
                        </c15:formulaRef>
                      </c:ext>
                    </c:extLst>
                    <c:numCache>
                      <c:formatCode>General</c:formatCode>
                      <c:ptCount val="8"/>
                      <c:pt idx="0">
                        <c:v>0</c:v>
                      </c:pt>
                      <c:pt idx="1">
                        <c:v>6</c:v>
                      </c:pt>
                      <c:pt idx="2">
                        <c:v>2</c:v>
                      </c:pt>
                      <c:pt idx="3">
                        <c:v>5</c:v>
                      </c:pt>
                      <c:pt idx="4">
                        <c:v>17</c:v>
                      </c:pt>
                      <c:pt idx="5">
                        <c:v>0</c:v>
                      </c:pt>
                      <c:pt idx="6">
                        <c:v>0</c:v>
                      </c:pt>
                      <c:pt idx="7">
                        <c:v>0</c:v>
                      </c:pt>
                    </c:numCache>
                  </c:numRef>
                </c:val>
                <c:extLst xmlns:c15="http://schemas.microsoft.com/office/drawing/2012/chart">
                  <c:ext xmlns:c16="http://schemas.microsoft.com/office/drawing/2014/chart" uri="{C3380CC4-5D6E-409C-BE32-E72D297353CC}">
                    <c16:uniqueId val="{0000000B-571E-47A2-A200-FB85F2B2731E}"/>
                  </c:ext>
                </c:extLst>
              </c15:ser>
            </c15:filteredBarSeries>
            <c15:filteredBarSeries>
              <c15:ser>
                <c:idx val="10"/>
                <c:order val="10"/>
                <c:tx>
                  <c:v>2022</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val>
                  <c:numRef>
                    <c:extLst xmlns:c15="http://schemas.microsoft.com/office/drawing/2012/chart">
                      <c:ext xmlns:c15="http://schemas.microsoft.com/office/drawing/2012/chart" uri="{02D57815-91ED-43cb-92C2-25804820EDAC}">
                        <c15:formulaRef>
                          <c15:sqref>Sheet1!$M$2:$M$13</c15:sqref>
                        </c15:formulaRef>
                      </c:ext>
                    </c:extLst>
                    <c:numCache>
                      <c:formatCode>General</c:formatCode>
                      <c:ptCount val="8"/>
                      <c:pt idx="0">
                        <c:v>0</c:v>
                      </c:pt>
                      <c:pt idx="1">
                        <c:v>0</c:v>
                      </c:pt>
                      <c:pt idx="2">
                        <c:v>3</c:v>
                      </c:pt>
                      <c:pt idx="3">
                        <c:v>25</c:v>
                      </c:pt>
                      <c:pt idx="4">
                        <c:v>5</c:v>
                      </c:pt>
                      <c:pt idx="5">
                        <c:v>0</c:v>
                      </c:pt>
                      <c:pt idx="6">
                        <c:v>0</c:v>
                      </c:pt>
                      <c:pt idx="7">
                        <c:v>0</c:v>
                      </c:pt>
                    </c:numCache>
                  </c:numRef>
                </c:val>
                <c:extLst xmlns:c15="http://schemas.microsoft.com/office/drawing/2012/chart">
                  <c:ext xmlns:c16="http://schemas.microsoft.com/office/drawing/2014/chart" uri="{C3380CC4-5D6E-409C-BE32-E72D297353CC}">
                    <c16:uniqueId val="{0000000C-571E-47A2-A200-FB85F2B2731E}"/>
                  </c:ext>
                </c:extLst>
              </c15:ser>
            </c15:filteredBarSeries>
            <c15:filteredBarSeries>
              <c15:ser>
                <c:idx val="11"/>
                <c:order val="11"/>
                <c:tx>
                  <c:v>2023</c:v>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val>
                  <c:numRef>
                    <c:extLst xmlns:c15="http://schemas.microsoft.com/office/drawing/2012/chart">
                      <c:ext xmlns:c15="http://schemas.microsoft.com/office/drawing/2012/chart" uri="{02D57815-91ED-43cb-92C2-25804820EDAC}">
                        <c15:formulaRef>
                          <c15:sqref>Sheet1!$N$2:$N$13</c15:sqref>
                        </c15:formulaRef>
                      </c:ext>
                    </c:extLst>
                    <c:numCache>
                      <c:formatCode>General</c:formatCode>
                      <c:ptCount val="8"/>
                      <c:pt idx="0">
                        <c:v>0</c:v>
                      </c:pt>
                      <c:pt idx="1">
                        <c:v>18</c:v>
                      </c:pt>
                      <c:pt idx="2">
                        <c:v>3</c:v>
                      </c:pt>
                      <c:pt idx="3">
                        <c:v>4</c:v>
                      </c:pt>
                      <c:pt idx="4">
                        <c:v>18</c:v>
                      </c:pt>
                      <c:pt idx="5">
                        <c:v>13</c:v>
                      </c:pt>
                      <c:pt idx="6">
                        <c:v>0</c:v>
                      </c:pt>
                      <c:pt idx="7">
                        <c:v>0</c:v>
                      </c:pt>
                    </c:numCache>
                  </c:numRef>
                </c:val>
                <c:extLst xmlns:c15="http://schemas.microsoft.com/office/drawing/2012/chart">
                  <c:ext xmlns:c16="http://schemas.microsoft.com/office/drawing/2014/chart" uri="{C3380CC4-5D6E-409C-BE32-E72D297353CC}">
                    <c16:uniqueId val="{0000000D-571E-47A2-A200-FB85F2B2731E}"/>
                  </c:ext>
                </c:extLst>
              </c15:ser>
            </c15:filteredBarSeries>
          </c:ext>
        </c:extLst>
      </c:barChart>
      <c:catAx>
        <c:axId val="-220828464"/>
        <c:scaling>
          <c:orientation val="minMax"/>
        </c:scaling>
        <c:delete val="0"/>
        <c:axPos val="b"/>
        <c:numFmt formatCode="General" sourceLinked="0"/>
        <c:majorTickMark val="out"/>
        <c:minorTickMark val="none"/>
        <c:tickLblPos val="nextTo"/>
        <c:spPr>
          <a:noFill/>
          <a:ln w="6350" cap="flat" cmpd="sng" algn="ctr">
            <a:solidFill>
              <a:schemeClr val="bg1">
                <a:lumMod val="85000"/>
              </a:schemeClr>
            </a:solidFill>
            <a:prstDash val="solid"/>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212418208"/>
        <c:crosses val="autoZero"/>
        <c:auto val="1"/>
        <c:lblAlgn val="ctr"/>
        <c:lblOffset val="100"/>
        <c:noMultiLvlLbl val="0"/>
      </c:catAx>
      <c:valAx>
        <c:axId val="-212418208"/>
        <c:scaling>
          <c:orientation val="minMax"/>
          <c:max val="20"/>
        </c:scaling>
        <c:delete val="0"/>
        <c:axPos val="l"/>
        <c:majorGridlines>
          <c:spPr>
            <a:ln w="6350" cap="flat" cmpd="sng" algn="ctr">
              <a:solidFill>
                <a:schemeClr val="bg1">
                  <a:lumMod val="8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1000" b="0">
                    <a:solidFill>
                      <a:schemeClr val="tx1"/>
                    </a:solidFill>
                  </a:rPr>
                  <a:t>Samples Collected</a:t>
                </a:r>
              </a:p>
            </c:rich>
          </c:tx>
          <c:layout>
            <c:manualLayout>
              <c:xMode val="edge"/>
              <c:yMode val="edge"/>
              <c:x val="9.1340721573374695E-3"/>
              <c:y val="0.29481443989579459"/>
            </c:manualLayout>
          </c:layout>
          <c:overlay val="0"/>
          <c:spPr>
            <a:noFill/>
            <a:ln>
              <a:noFill/>
            </a:ln>
            <a:effectLst/>
          </c:spPr>
        </c:title>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20828464"/>
        <c:crosses val="autoZero"/>
        <c:crossBetween val="between"/>
        <c:majorUnit val="5"/>
      </c:valAx>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000" b="0" i="0" u="none" strike="noStrike" kern="600" baseline="0">
                <a:solidFill>
                  <a:schemeClr val="tx1"/>
                </a:solidFill>
                <a:latin typeface="+mn-lt"/>
                <a:ea typeface="+mn-ea"/>
                <a:cs typeface="+mn-cs"/>
              </a:defRPr>
            </a:pPr>
            <a:endParaRPr lang="en-US"/>
          </a:p>
        </c:txPr>
      </c:legendEntry>
      <c:layout>
        <c:manualLayout>
          <c:xMode val="edge"/>
          <c:yMode val="edge"/>
          <c:x val="0.13302759018619997"/>
          <c:y val="3.7388451443569559E-2"/>
          <c:w val="0.32835274640003936"/>
          <c:h val="0.24929680664916887"/>
        </c:manualLayout>
      </c:layout>
      <c:overlay val="0"/>
      <c:spPr>
        <a:solidFill>
          <a:schemeClr val="bg1"/>
        </a:solidFill>
        <a:ln>
          <a:solidFill>
            <a:sysClr val="window" lastClr="FFFFFF">
              <a:lumMod val="85000"/>
            </a:sysClr>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solidFill>
        <a:schemeClr val="bg1">
          <a:lumMod val="85000"/>
        </a:schemeClr>
      </a:solidFill>
      <a:prstDash val="solid"/>
      <a:miter lim="800000"/>
    </a:ln>
    <a:effectLst/>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29" tIns="45715" rIns="91429" bIns="45715" rtlCol="0"/>
          <a:lstStyle>
            <a:lvl1pPr algn="l">
              <a:defRPr sz="1200"/>
            </a:lvl1pPr>
          </a:lstStyle>
          <a:p>
            <a:endParaRPr lang="en-US" dirty="0"/>
          </a:p>
        </p:txBody>
      </p:sp>
      <p:sp>
        <p:nvSpPr>
          <p:cNvPr id="3" name="Date Placeholder 2"/>
          <p:cNvSpPr>
            <a:spLocks noGrp="1"/>
          </p:cNvSpPr>
          <p:nvPr>
            <p:ph type="dt" sz="quarter" idx="1"/>
          </p:nvPr>
        </p:nvSpPr>
        <p:spPr>
          <a:xfrm>
            <a:off x="3978275" y="1"/>
            <a:ext cx="3043238" cy="466725"/>
          </a:xfrm>
          <a:prstGeom prst="rect">
            <a:avLst/>
          </a:prstGeom>
        </p:spPr>
        <p:txBody>
          <a:bodyPr vert="horz" lIns="91429" tIns="45715" rIns="91429" bIns="45715" rtlCol="0"/>
          <a:lstStyle>
            <a:lvl1pPr algn="r">
              <a:defRPr sz="1200"/>
            </a:lvl1pPr>
          </a:lstStyle>
          <a:p>
            <a:fld id="{EE3FDA14-2AD9-4669-97EB-BD432746C572}" type="datetimeFigureOut">
              <a:rPr lang="en-US" smtClean="0"/>
              <a:t>3/6/2026</a:t>
            </a:fld>
            <a:endParaRPr lang="en-US" dirty="0"/>
          </a:p>
        </p:txBody>
      </p:sp>
      <p:sp>
        <p:nvSpPr>
          <p:cNvPr id="4" name="Footer Placeholder 3"/>
          <p:cNvSpPr>
            <a:spLocks noGrp="1"/>
          </p:cNvSpPr>
          <p:nvPr>
            <p:ph type="ftr" sz="quarter" idx="2"/>
          </p:nvPr>
        </p:nvSpPr>
        <p:spPr>
          <a:xfrm>
            <a:off x="0" y="8842376"/>
            <a:ext cx="3043238" cy="466725"/>
          </a:xfrm>
          <a:prstGeom prst="rect">
            <a:avLst/>
          </a:prstGeom>
        </p:spPr>
        <p:txBody>
          <a:bodyPr vert="horz" lIns="91429" tIns="45715" rIns="91429"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29" tIns="45715" rIns="91429" bIns="45715" rtlCol="0" anchor="b"/>
          <a:lstStyle>
            <a:lvl1pPr algn="r">
              <a:defRPr sz="1200"/>
            </a:lvl1pPr>
          </a:lstStyle>
          <a:p>
            <a:fld id="{AF25CCF7-CB27-48D7-9942-D64A82A6615B}" type="slidenum">
              <a:rPr lang="en-US" smtClean="0"/>
              <a:t>‹#›</a:t>
            </a:fld>
            <a:endParaRPr lang="en-US" dirty="0"/>
          </a:p>
        </p:txBody>
      </p:sp>
    </p:spTree>
    <p:extLst>
      <p:ext uri="{BB962C8B-B14F-4D97-AF65-F5344CB8AC3E}">
        <p14:creationId xmlns:p14="http://schemas.microsoft.com/office/powerpoint/2010/main" val="1798801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1"/>
            <a:ext cx="3043343" cy="465455"/>
          </a:xfrm>
          <a:prstGeom prst="rect">
            <a:avLst/>
          </a:prstGeom>
          <a:noFill/>
          <a:ln w="9525">
            <a:noFill/>
            <a:miter lim="800000"/>
            <a:headEnd/>
            <a:tailEnd/>
          </a:ln>
          <a:effectLst/>
        </p:spPr>
        <p:txBody>
          <a:bodyPr vert="horz" wrap="square" lIns="93263" tIns="46630" rIns="93263" bIns="4663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125955" name="Rectangle 3"/>
          <p:cNvSpPr>
            <a:spLocks noGrp="1" noChangeArrowheads="1"/>
          </p:cNvSpPr>
          <p:nvPr>
            <p:ph type="dt" idx="1"/>
          </p:nvPr>
        </p:nvSpPr>
        <p:spPr bwMode="auto">
          <a:xfrm>
            <a:off x="3978133" y="1"/>
            <a:ext cx="3043343" cy="465455"/>
          </a:xfrm>
          <a:prstGeom prst="rect">
            <a:avLst/>
          </a:prstGeom>
          <a:noFill/>
          <a:ln w="9525">
            <a:noFill/>
            <a:miter lim="800000"/>
            <a:headEnd/>
            <a:tailEnd/>
          </a:ln>
          <a:effectLst/>
        </p:spPr>
        <p:txBody>
          <a:bodyPr vert="horz" wrap="square" lIns="93263" tIns="46630" rIns="93263" bIns="4663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702310" y="4421825"/>
            <a:ext cx="5618480" cy="4189095"/>
          </a:xfrm>
          <a:prstGeom prst="rect">
            <a:avLst/>
          </a:prstGeom>
          <a:noFill/>
          <a:ln w="9525">
            <a:noFill/>
            <a:miter lim="800000"/>
            <a:headEnd/>
            <a:tailEnd/>
          </a:ln>
          <a:effectLst/>
        </p:spPr>
        <p:txBody>
          <a:bodyPr vert="horz" wrap="square" lIns="93263" tIns="46630" rIns="93263" bIns="466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5958" name="Rectangle 6"/>
          <p:cNvSpPr>
            <a:spLocks noGrp="1" noChangeArrowheads="1"/>
          </p:cNvSpPr>
          <p:nvPr>
            <p:ph type="ftr" sz="quarter" idx="4"/>
          </p:nvPr>
        </p:nvSpPr>
        <p:spPr bwMode="auto">
          <a:xfrm>
            <a:off x="0" y="8842031"/>
            <a:ext cx="3043343" cy="465455"/>
          </a:xfrm>
          <a:prstGeom prst="rect">
            <a:avLst/>
          </a:prstGeom>
          <a:noFill/>
          <a:ln w="9525">
            <a:noFill/>
            <a:miter lim="800000"/>
            <a:headEnd/>
            <a:tailEnd/>
          </a:ln>
          <a:effectLst/>
        </p:spPr>
        <p:txBody>
          <a:bodyPr vert="horz" wrap="square" lIns="93263" tIns="46630" rIns="93263" bIns="4663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125959" name="Rectangle 7"/>
          <p:cNvSpPr>
            <a:spLocks noGrp="1" noChangeArrowheads="1"/>
          </p:cNvSpPr>
          <p:nvPr>
            <p:ph type="sldNum" sz="quarter" idx="5"/>
          </p:nvPr>
        </p:nvSpPr>
        <p:spPr bwMode="auto">
          <a:xfrm>
            <a:off x="3978133" y="8842031"/>
            <a:ext cx="3043343" cy="465455"/>
          </a:xfrm>
          <a:prstGeom prst="rect">
            <a:avLst/>
          </a:prstGeom>
          <a:noFill/>
          <a:ln w="9525">
            <a:noFill/>
            <a:miter lim="800000"/>
            <a:headEnd/>
            <a:tailEnd/>
          </a:ln>
          <a:effectLst/>
        </p:spPr>
        <p:txBody>
          <a:bodyPr vert="horz" wrap="square" lIns="93263" tIns="46630" rIns="93263" bIns="46630"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dirty="0"/>
          </a:p>
        </p:txBody>
      </p:sp>
    </p:spTree>
    <p:extLst>
      <p:ext uri="{BB962C8B-B14F-4D97-AF65-F5344CB8AC3E}">
        <p14:creationId xmlns:p14="http://schemas.microsoft.com/office/powerpoint/2010/main" val="3359646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2B205D-311F-449C-BC2F-DB011333AA54}" type="slidenum">
              <a:rPr lang="en-US" smtClean="0"/>
              <a:pPr>
                <a:defRPr/>
              </a:pPr>
              <a:t>1</a:t>
            </a:fld>
            <a:endParaRPr lang="en-US" dirty="0"/>
          </a:p>
        </p:txBody>
      </p:sp>
    </p:spTree>
    <p:extLst>
      <p:ext uri="{BB962C8B-B14F-4D97-AF65-F5344CB8AC3E}">
        <p14:creationId xmlns:p14="http://schemas.microsoft.com/office/powerpoint/2010/main" val="308303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2B205D-311F-449C-BC2F-DB011333AA54}" type="slidenum">
              <a:rPr lang="en-US" smtClean="0"/>
              <a:pPr>
                <a:defRPr/>
              </a:pPr>
              <a:t>2</a:t>
            </a:fld>
            <a:endParaRPr lang="en-US" dirty="0"/>
          </a:p>
        </p:txBody>
      </p:sp>
    </p:spTree>
    <p:extLst>
      <p:ext uri="{BB962C8B-B14F-4D97-AF65-F5344CB8AC3E}">
        <p14:creationId xmlns:p14="http://schemas.microsoft.com/office/powerpoint/2010/main" val="72303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DE60A-2AF1-3AB8-3D87-495440934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52A1E-C6DB-FDAA-C4E8-774BA92B8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3487C-0C05-6698-5546-FF77014C28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95A603-4593-1C8E-DF2C-851D6BFB24E2}"/>
              </a:ext>
            </a:extLst>
          </p:cNvPr>
          <p:cNvSpPr>
            <a:spLocks noGrp="1"/>
          </p:cNvSpPr>
          <p:nvPr>
            <p:ph type="sldNum" sz="quarter" idx="5"/>
          </p:nvPr>
        </p:nvSpPr>
        <p:spPr/>
        <p:txBody>
          <a:bodyPr/>
          <a:lstStyle/>
          <a:p>
            <a:pPr>
              <a:defRPr/>
            </a:pPr>
            <a:fld id="{6C2B205D-311F-449C-BC2F-DB011333AA54}" type="slidenum">
              <a:rPr lang="en-US" smtClean="0"/>
              <a:pPr>
                <a:defRPr/>
              </a:pPr>
              <a:t>3</a:t>
            </a:fld>
            <a:endParaRPr lang="en-US" dirty="0"/>
          </a:p>
        </p:txBody>
      </p:sp>
    </p:spTree>
    <p:extLst>
      <p:ext uri="{BB962C8B-B14F-4D97-AF65-F5344CB8AC3E}">
        <p14:creationId xmlns:p14="http://schemas.microsoft.com/office/powerpoint/2010/main" val="2890532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descr="A landscape of a valley with a river and mountains in the background&#10;&#10;AI-generated content may be incorrect.">
            <a:extLst>
              <a:ext uri="{FF2B5EF4-FFF2-40B4-BE49-F238E27FC236}">
                <a16:creationId xmlns:a16="http://schemas.microsoft.com/office/drawing/2014/main" id="{7F5FEB7C-DF3C-2CF9-407F-D050AD95A57B}"/>
              </a:ext>
            </a:extLst>
          </p:cNvPr>
          <p:cNvPicPr>
            <a:picLocks noChangeAspect="1"/>
          </p:cNvPicPr>
          <p:nvPr userDrawn="1"/>
        </p:nvPicPr>
        <p:blipFill>
          <a:blip r:embed="rId2">
            <a:extLst>
              <a:ext uri="{28A0092B-C50C-407E-A947-70E740481C1C}">
                <a14:useLocalDpi xmlns:a14="http://schemas.microsoft.com/office/drawing/2010/main" val="0"/>
              </a:ext>
            </a:extLst>
          </a:blip>
          <a:srcRect l="10174" r="17386"/>
          <a:stretch>
            <a:fillRect/>
          </a:stretch>
        </p:blipFill>
        <p:spPr>
          <a:xfrm>
            <a:off x="0" y="-3"/>
            <a:ext cx="9144000" cy="2621665"/>
          </a:xfrm>
          <a:prstGeom prst="rect">
            <a:avLst/>
          </a:prstGeom>
        </p:spPr>
      </p:pic>
      <p:sp>
        <p:nvSpPr>
          <p:cNvPr id="13" name="Right Triangle 12"/>
          <p:cNvSpPr/>
          <p:nvPr userDrawn="1"/>
        </p:nvSpPr>
        <p:spPr>
          <a:xfrm rot="16200000" flipH="1" flipV="1">
            <a:off x="3422590" y="-3422591"/>
            <a:ext cx="2085177" cy="8930357"/>
          </a:xfrm>
          <a:prstGeom prst="rtTriangle">
            <a:avLst/>
          </a:prstGeom>
          <a:solidFill>
            <a:srgbClr val="A52238">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a:xfrm>
            <a:off x="1040335" y="3753095"/>
            <a:ext cx="7304249" cy="535044"/>
          </a:xfrm>
        </p:spPr>
        <p:txBody>
          <a:bodyPr/>
          <a:lstStyle>
            <a:lvl1pPr algn="ctr">
              <a:defRPr sz="2600">
                <a:solidFill>
                  <a:srgbClr val="004B8D"/>
                </a:solidFill>
              </a:defRPr>
            </a:lvl1pPr>
          </a:lstStyle>
          <a:p>
            <a:r>
              <a:rPr lang="en-US"/>
              <a:t>Click to edit Master title style</a:t>
            </a:r>
            <a:endParaRPr lang="en-US" dirty="0"/>
          </a:p>
        </p:txBody>
      </p:sp>
      <p:sp>
        <p:nvSpPr>
          <p:cNvPr id="12" name="Right Triangle 11"/>
          <p:cNvSpPr/>
          <p:nvPr userDrawn="1"/>
        </p:nvSpPr>
        <p:spPr>
          <a:xfrm flipV="1">
            <a:off x="0" y="-1"/>
            <a:ext cx="1914258" cy="5785503"/>
          </a:xfrm>
          <a:prstGeom prst="rtTriangle">
            <a:avLst/>
          </a:prstGeom>
          <a:solidFill>
            <a:srgbClr val="1E376C">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5" name="Picture 4" descr="A red and blue logo&#10;&#10;Description automatically generated">
            <a:extLst>
              <a:ext uri="{FF2B5EF4-FFF2-40B4-BE49-F238E27FC236}">
                <a16:creationId xmlns:a16="http://schemas.microsoft.com/office/drawing/2014/main" id="{8FB6B186-47FF-8155-6817-58A412761D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60559" y="2859484"/>
            <a:ext cx="2463800" cy="660400"/>
          </a:xfrm>
          <a:prstGeom prst="rect">
            <a:avLst/>
          </a:prstGeom>
        </p:spPr>
      </p:pic>
      <p:sp>
        <p:nvSpPr>
          <p:cNvPr id="4" name="Content Placeholder 3">
            <a:extLst>
              <a:ext uri="{FF2B5EF4-FFF2-40B4-BE49-F238E27FC236}">
                <a16:creationId xmlns:a16="http://schemas.microsoft.com/office/drawing/2014/main" id="{3713F389-9CAA-9FF8-3E50-FC00B5A95AE0}"/>
              </a:ext>
            </a:extLst>
          </p:cNvPr>
          <p:cNvSpPr>
            <a:spLocks noGrp="1"/>
          </p:cNvSpPr>
          <p:nvPr>
            <p:ph sz="quarter" idx="10"/>
          </p:nvPr>
        </p:nvSpPr>
        <p:spPr>
          <a:xfrm>
            <a:off x="1526190" y="4380350"/>
            <a:ext cx="6332538" cy="815851"/>
          </a:xfrm>
        </p:spPr>
        <p:txBody>
          <a:bodyPr/>
          <a:lstStyle>
            <a:lvl1pPr marL="0" indent="0" algn="ctr">
              <a:buFontTx/>
              <a:buNone/>
              <a:defRPr sz="2000" b="1" i="1">
                <a:solidFill>
                  <a:schemeClr val="tx1">
                    <a:lumMod val="50000"/>
                    <a:lumOff val="50000"/>
                  </a:schemeClr>
                </a:solidFill>
              </a:defRPr>
            </a:lvl1pPr>
            <a:lvl2pPr marL="3175" indent="0" algn="ctr">
              <a:buFontTx/>
              <a:buNone/>
              <a:tabLst/>
              <a:defRPr sz="1800" i="1">
                <a:solidFill>
                  <a:schemeClr val="tx1">
                    <a:lumMod val="50000"/>
                    <a:lumOff val="50000"/>
                  </a:schemeClr>
                </a:solidFill>
              </a:defRPr>
            </a:lvl2pPr>
          </a:lstStyle>
          <a:p>
            <a:pPr lvl="0"/>
            <a:r>
              <a:rPr lang="en-US"/>
              <a:t>Click to edit Master text styles</a:t>
            </a:r>
          </a:p>
          <a:p>
            <a:pPr lvl="1"/>
            <a:r>
              <a:rPr lang="en-US"/>
              <a:t>Second level</a:t>
            </a:r>
          </a:p>
        </p:txBody>
      </p:sp>
      <p:sp>
        <p:nvSpPr>
          <p:cNvPr id="10" name="Text Placeholder 9">
            <a:extLst>
              <a:ext uri="{FF2B5EF4-FFF2-40B4-BE49-F238E27FC236}">
                <a16:creationId xmlns:a16="http://schemas.microsoft.com/office/drawing/2014/main" id="{E159B7C9-BF30-B21F-ACDD-922653A47B3C}"/>
              </a:ext>
            </a:extLst>
          </p:cNvPr>
          <p:cNvSpPr>
            <a:spLocks noGrp="1"/>
          </p:cNvSpPr>
          <p:nvPr>
            <p:ph type="body" sz="quarter" idx="11"/>
          </p:nvPr>
        </p:nvSpPr>
        <p:spPr>
          <a:xfrm>
            <a:off x="1526191" y="5342670"/>
            <a:ext cx="6332537" cy="535043"/>
          </a:xfrm>
        </p:spPr>
        <p:txBody>
          <a:bodyPr>
            <a:noAutofit/>
          </a:bodyPr>
          <a:lstStyle>
            <a:lvl1pPr marL="0" indent="0">
              <a:spcBef>
                <a:spcPts val="200"/>
              </a:spcBef>
              <a:buNone/>
              <a:defRPr sz="1600" b="1" i="0">
                <a:solidFill>
                  <a:srgbClr val="7F7F7F"/>
                </a:solidFill>
                <a:latin typeface="Arial" panose="020B0604020202020204" pitchFamily="34" charset="0"/>
                <a:cs typeface="Arial" panose="020B0604020202020204" pitchFamily="34" charset="0"/>
              </a:defRPr>
            </a:lvl1pPr>
            <a:lvl2pPr marL="4763" indent="0">
              <a:spcBef>
                <a:spcPts val="0"/>
              </a:spcBef>
              <a:buNone/>
              <a:tabLst/>
              <a:defRPr sz="1600">
                <a:solidFill>
                  <a:srgbClr val="7F7F7F"/>
                </a:solidFill>
              </a:defRPr>
            </a:lvl2pPr>
            <a:lvl3pPr marL="914400" indent="0">
              <a:buNone/>
              <a:defRPr sz="1600">
                <a:solidFill>
                  <a:srgbClr val="7F7F7F"/>
                </a:solidFill>
              </a:defRPr>
            </a:lvl3pPr>
            <a:lvl4pPr marL="1371600" indent="0">
              <a:buNone/>
              <a:defRPr sz="1600">
                <a:solidFill>
                  <a:srgbClr val="7F7F7F"/>
                </a:solidFill>
              </a:defRPr>
            </a:lvl4pPr>
            <a:lvl5pPr marL="1828800" indent="0">
              <a:buNone/>
              <a:defRPr sz="1600">
                <a:solidFill>
                  <a:srgbClr val="7F7F7F"/>
                </a:solidFill>
              </a:defRPr>
            </a:lvl5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1C7452FD-2D3C-CFD5-A6FF-A59CFF4DD4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37598" y="6415904"/>
            <a:ext cx="3109722" cy="148082"/>
          </a:xfrm>
          <a:prstGeom prst="rect">
            <a:avLst/>
          </a:prstGeom>
        </p:spPr>
      </p:pic>
    </p:spTree>
    <p:extLst>
      <p:ext uri="{BB962C8B-B14F-4D97-AF65-F5344CB8AC3E}">
        <p14:creationId xmlns:p14="http://schemas.microsoft.com/office/powerpoint/2010/main" val="12243748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P_Title, Imag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735" y="983848"/>
            <a:ext cx="8671039" cy="5288765"/>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8783113F-EFBD-B2C5-0DCF-B7EB18E19611}"/>
              </a:ext>
            </a:extLst>
          </p:cNvPr>
          <p:cNvSpPr>
            <a:spLocks noGrp="1"/>
          </p:cNvSpPr>
          <p:nvPr>
            <p:ph type="title"/>
          </p:nvPr>
        </p:nvSpPr>
        <p:spPr>
          <a:xfrm>
            <a:off x="-1" y="0"/>
            <a:ext cx="8901775" cy="746566"/>
          </a:xfrm>
          <a:prstGeom prst="rect">
            <a:avLst/>
          </a:prstGeom>
        </p:spPr>
        <p:txBody>
          <a:bodyPr vert="horz" lIns="182880" tIns="45720" rIns="91440" bIns="45720" rtlCol="0" anchor="ctr" anchorCtr="0">
            <a:noAutofit/>
          </a:bodyPr>
          <a:lstStyle/>
          <a:p>
            <a:r>
              <a:rPr lang="en-US"/>
              <a:t>Click to edit Master title style</a:t>
            </a:r>
            <a:endParaRPr dirty="0"/>
          </a:p>
        </p:txBody>
      </p:sp>
    </p:spTree>
    <p:extLst>
      <p:ext uri="{BB962C8B-B14F-4D97-AF65-F5344CB8AC3E}">
        <p14:creationId xmlns:p14="http://schemas.microsoft.com/office/powerpoint/2010/main" val="226454344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735" y="983848"/>
            <a:ext cx="8677095" cy="5263639"/>
          </a:xfrm>
        </p:spPr>
        <p:txBody>
          <a:bodyPr/>
          <a:lstStyle>
            <a:lvl1pPr>
              <a:spcBef>
                <a:spcPts val="2400"/>
              </a:spcBef>
              <a:defRPr/>
            </a:lvl1pPr>
            <a:lvl2pPr marL="576263" indent="-230188">
              <a:spcBef>
                <a:spcPts val="600"/>
              </a:spcBef>
              <a:buFont typeface="Wingdings" pitchFamily="2" charset="2"/>
              <a:buChar char="§"/>
              <a:tabLst/>
              <a:defRPr/>
            </a:lvl2pPr>
            <a:lvl3pPr marL="917575" indent="-230188">
              <a:spcBef>
                <a:spcPts val="600"/>
              </a:spcBef>
              <a:buFont typeface="Arial" panose="020B0604020202020204" pitchFamily="34" charset="0"/>
              <a:buChar char="•"/>
              <a:tabLst/>
              <a:defRPr sz="1400"/>
            </a:lvl3pPr>
            <a:lvl4pPr marL="1258888" indent="-228600">
              <a:spcBef>
                <a:spcPts val="600"/>
              </a:spcBef>
              <a:tabLst/>
              <a:defRPr sz="1400"/>
            </a:lvl4pPr>
            <a:lvl5pPr marL="1489075" indent="-214313">
              <a:spcBef>
                <a:spcPts val="600"/>
              </a:spcBef>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8783113F-EFBD-B2C5-0DCF-B7EB18E19611}"/>
              </a:ext>
            </a:extLst>
          </p:cNvPr>
          <p:cNvSpPr>
            <a:spLocks noGrp="1"/>
          </p:cNvSpPr>
          <p:nvPr>
            <p:ph type="title"/>
          </p:nvPr>
        </p:nvSpPr>
        <p:spPr>
          <a:xfrm>
            <a:off x="0" y="-5713"/>
            <a:ext cx="8907830" cy="746566"/>
          </a:xfrm>
          <a:prstGeom prst="rect">
            <a:avLst/>
          </a:prstGeom>
        </p:spPr>
        <p:txBody>
          <a:bodyPr vert="horz" lIns="182880" tIns="45720" rIns="91440" bIns="45720" rtlCol="0" anchor="ctr" anchorCtr="0">
            <a:noAutofit/>
          </a:bodyPr>
          <a:lstStyle/>
          <a:p>
            <a:r>
              <a:rPr lang="en-US"/>
              <a:t>Click to edit Master title style</a:t>
            </a:r>
            <a:endParaRPr dirty="0"/>
          </a:p>
        </p:txBody>
      </p:sp>
    </p:spTree>
    <p:extLst>
      <p:ext uri="{BB962C8B-B14F-4D97-AF65-F5344CB8AC3E}">
        <p14:creationId xmlns:p14="http://schemas.microsoft.com/office/powerpoint/2010/main" val="274537244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735" y="983848"/>
            <a:ext cx="8675521" cy="5263639"/>
          </a:xfrm>
        </p:spPr>
        <p:txBody>
          <a:bodyPr/>
          <a:lstStyle>
            <a:lvl1pPr marL="0" indent="0">
              <a:spcBef>
                <a:spcPts val="2400"/>
              </a:spcBef>
              <a:buNone/>
              <a:defRPr/>
            </a:lvl1pPr>
            <a:lvl2pPr marL="684213" indent="-227013">
              <a:spcBef>
                <a:spcPts val="600"/>
              </a:spcBef>
              <a:buFont typeface="Arial" panose="020B0604020202020204" pitchFamily="34" charset="0"/>
              <a:buChar char="•"/>
              <a:defRPr/>
            </a:lvl2pPr>
            <a:lvl3pPr marL="1087438" indent="-173038">
              <a:spcBef>
                <a:spcPts val="600"/>
              </a:spcBef>
              <a:buFont typeface="Wingdings" pitchFamily="2" charset="2"/>
              <a:buChar char="§"/>
              <a:defRPr sz="1400"/>
            </a:lvl3pPr>
            <a:lvl4pPr>
              <a:spcBef>
                <a:spcPts val="600"/>
              </a:spcBef>
              <a:defRPr sz="1400"/>
            </a:lvl4pPr>
            <a:lvl5pPr>
              <a:spcBef>
                <a:spcPts val="6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8783113F-EFBD-B2C5-0DCF-B7EB18E19611}"/>
              </a:ext>
            </a:extLst>
          </p:cNvPr>
          <p:cNvSpPr>
            <a:spLocks noGrp="1"/>
          </p:cNvSpPr>
          <p:nvPr>
            <p:ph type="title"/>
          </p:nvPr>
        </p:nvSpPr>
        <p:spPr>
          <a:xfrm>
            <a:off x="1" y="-5713"/>
            <a:ext cx="8906256" cy="746566"/>
          </a:xfrm>
          <a:prstGeom prst="rect">
            <a:avLst/>
          </a:prstGeom>
        </p:spPr>
        <p:txBody>
          <a:bodyPr vert="horz" lIns="182880" tIns="45720" rIns="91440" bIns="45720" rtlCol="0" anchor="ctr" anchorCtr="0">
            <a:noAutofit/>
          </a:bodyPr>
          <a:lstStyle/>
          <a:p>
            <a:r>
              <a:rPr lang="en-US"/>
              <a:t>Click to edit Master title style</a:t>
            </a:r>
            <a:endParaRPr dirty="0"/>
          </a:p>
        </p:txBody>
      </p:sp>
    </p:spTree>
    <p:extLst>
      <p:ext uri="{BB962C8B-B14F-4D97-AF65-F5344CB8AC3E}">
        <p14:creationId xmlns:p14="http://schemas.microsoft.com/office/powerpoint/2010/main" val="32803201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b_Title and Content">
    <p:bg>
      <p:bgPr>
        <a:gradFill>
          <a:gsLst>
            <a:gs pos="0">
              <a:srgbClr val="FCD99D">
                <a:lumMod val="36000"/>
                <a:lumOff val="64000"/>
              </a:srgbClr>
            </a:gs>
            <a:gs pos="44000">
              <a:srgbClr val="FDEADA"/>
            </a:gs>
            <a:gs pos="100000">
              <a:srgbClr val="95B3D7"/>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735" y="983848"/>
            <a:ext cx="8675522" cy="5288765"/>
          </a:xfrm>
        </p:spPr>
        <p:txBody>
          <a:bodyPr/>
          <a:lstStyle>
            <a:lvl1pPr>
              <a:spcBef>
                <a:spcPts val="2400"/>
              </a:spcBef>
              <a:defRPr/>
            </a:lvl1pPr>
            <a:lvl2pPr marL="576263" indent="-230188">
              <a:spcBef>
                <a:spcPts val="600"/>
              </a:spcBef>
              <a:tabLst/>
              <a:defRPr/>
            </a:lvl2pPr>
            <a:lvl3pPr marL="917575" indent="-230188">
              <a:spcBef>
                <a:spcPts val="600"/>
              </a:spcBef>
              <a:tabLst/>
              <a:defRPr/>
            </a:lvl3pPr>
            <a:lvl4pPr marL="1258888" indent="-228600">
              <a:spcBef>
                <a:spcPts val="600"/>
              </a:spcBef>
              <a:tabLst/>
              <a:defRPr/>
            </a:lvl4pPr>
            <a:lvl5pPr marL="1601788" indent="-230188">
              <a:spcBef>
                <a:spcPts val="600"/>
              </a:spcBef>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8783113F-EFBD-B2C5-0DCF-B7EB18E19611}"/>
              </a:ext>
            </a:extLst>
          </p:cNvPr>
          <p:cNvSpPr>
            <a:spLocks noGrp="1"/>
          </p:cNvSpPr>
          <p:nvPr>
            <p:ph type="title"/>
          </p:nvPr>
        </p:nvSpPr>
        <p:spPr>
          <a:xfrm>
            <a:off x="1" y="-5713"/>
            <a:ext cx="8906256" cy="746566"/>
          </a:xfrm>
          <a:prstGeom prst="rect">
            <a:avLst/>
          </a:prstGeom>
        </p:spPr>
        <p:txBody>
          <a:bodyPr vert="horz" lIns="182880" tIns="45720" rIns="91440" bIns="45720" rtlCol="0" anchor="ctr" anchorCtr="0">
            <a:noAutofit/>
          </a:bodyPr>
          <a:lstStyle/>
          <a:p>
            <a:r>
              <a:rPr lang="en-US"/>
              <a:t>Click to edit Master title style</a:t>
            </a:r>
            <a:endParaRPr dirty="0"/>
          </a:p>
        </p:txBody>
      </p:sp>
    </p:spTree>
    <p:extLst>
      <p:ext uri="{BB962C8B-B14F-4D97-AF65-F5344CB8AC3E}">
        <p14:creationId xmlns:p14="http://schemas.microsoft.com/office/powerpoint/2010/main" val="14441053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b_Title and Content">
    <p:bg>
      <p:bgPr>
        <a:gradFill>
          <a:gsLst>
            <a:gs pos="0">
              <a:srgbClr val="FCD99D">
                <a:lumMod val="36000"/>
                <a:lumOff val="64000"/>
              </a:srgbClr>
            </a:gs>
            <a:gs pos="44000">
              <a:srgbClr val="FDEADA"/>
            </a:gs>
            <a:gs pos="100000">
              <a:srgbClr val="95B3D7"/>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735" y="983848"/>
            <a:ext cx="8675521" cy="5263639"/>
          </a:xfrm>
        </p:spPr>
        <p:txBody>
          <a:bodyPr/>
          <a:lstStyle>
            <a:lvl1pPr marL="0" indent="0">
              <a:spcBef>
                <a:spcPts val="2400"/>
              </a:spcBef>
              <a:buNone/>
              <a:defRPr/>
            </a:lvl1pPr>
            <a:lvl2pPr marL="684213" indent="-227013">
              <a:spcBef>
                <a:spcPts val="600"/>
              </a:spcBef>
              <a:buFont typeface="Arial" panose="020B0604020202020204" pitchFamily="34" charset="0"/>
              <a:buChar char="•"/>
              <a:defRPr/>
            </a:lvl2pPr>
            <a:lvl3pPr marL="1030288" indent="-230188">
              <a:spcBef>
                <a:spcPts val="600"/>
              </a:spcBef>
              <a:buFont typeface="Wingdings" pitchFamily="2" charset="2"/>
              <a:buChar char="§"/>
              <a:tabLst/>
              <a:defRPr sz="1400"/>
            </a:lvl3pPr>
            <a:lvl4pPr marL="1371600" indent="-223838">
              <a:spcBef>
                <a:spcPts val="600"/>
              </a:spcBef>
              <a:tabLst/>
              <a:defRPr sz="1400"/>
            </a:lvl4pPr>
            <a:lvl5pPr marL="1719263" indent="-230188">
              <a:spcBef>
                <a:spcPts val="600"/>
              </a:spcBef>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8783113F-EFBD-B2C5-0DCF-B7EB18E19611}"/>
              </a:ext>
            </a:extLst>
          </p:cNvPr>
          <p:cNvSpPr>
            <a:spLocks noGrp="1"/>
          </p:cNvSpPr>
          <p:nvPr>
            <p:ph type="title"/>
          </p:nvPr>
        </p:nvSpPr>
        <p:spPr>
          <a:xfrm>
            <a:off x="1" y="-5713"/>
            <a:ext cx="8906256" cy="746566"/>
          </a:xfrm>
          <a:prstGeom prst="rect">
            <a:avLst/>
          </a:prstGeom>
        </p:spPr>
        <p:txBody>
          <a:bodyPr vert="horz" lIns="182880" tIns="45720" rIns="91440" bIns="45720" rtlCol="0" anchor="ctr" anchorCtr="0">
            <a:noAutofit/>
          </a:bodyPr>
          <a:lstStyle/>
          <a:p>
            <a:r>
              <a:rPr lang="en-US"/>
              <a:t>Click to edit Master title style</a:t>
            </a:r>
            <a:endParaRPr dirty="0"/>
          </a:p>
        </p:txBody>
      </p:sp>
    </p:spTree>
    <p:extLst>
      <p:ext uri="{BB962C8B-B14F-4D97-AF65-F5344CB8AC3E}">
        <p14:creationId xmlns:p14="http://schemas.microsoft.com/office/powerpoint/2010/main" val="398819623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3b_Two Content">
    <p:bg>
      <p:bgPr>
        <a:gradFill>
          <a:gsLst>
            <a:gs pos="0">
              <a:srgbClr val="FCD99D">
                <a:lumMod val="36000"/>
                <a:lumOff val="64000"/>
              </a:srgbClr>
            </a:gs>
            <a:gs pos="44000">
              <a:srgbClr val="FDEADA"/>
            </a:gs>
            <a:gs pos="100000">
              <a:srgbClr val="95B3D7"/>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5713"/>
            <a:ext cx="8906256" cy="74656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29022" y="846035"/>
            <a:ext cx="4038600" cy="5418032"/>
          </a:xfrm>
        </p:spPr>
        <p:txBody>
          <a:bodyPr/>
          <a:lstStyle>
            <a:lvl1pPr>
              <a:spcBef>
                <a:spcPts val="2400"/>
              </a:spcBef>
              <a:defRPr sz="2000"/>
            </a:lvl1pPr>
            <a:lvl2pPr>
              <a:spcBef>
                <a:spcPts val="600"/>
              </a:spcBef>
              <a:defRPr sz="1600"/>
            </a:lvl2pPr>
            <a:lvl3pPr marL="1030288" indent="-230188">
              <a:spcBef>
                <a:spcPts val="600"/>
              </a:spcBef>
              <a:tabLst/>
              <a:defRPr sz="1600"/>
            </a:lvl3pPr>
            <a:lvl4pPr marL="1371600" indent="-223838">
              <a:spcBef>
                <a:spcPts val="600"/>
              </a:spcBef>
              <a:tabLst/>
              <a:defRPr sz="1600"/>
            </a:lvl4pPr>
            <a:lvl5pPr marL="1719263" indent="-230188">
              <a:spcBef>
                <a:spcPts val="600"/>
              </a:spcBef>
              <a:tabLs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4766" y="837489"/>
            <a:ext cx="4105895" cy="5418032"/>
          </a:xfrm>
        </p:spPr>
        <p:txBody>
          <a:bodyPr/>
          <a:lstStyle>
            <a:lvl1pPr>
              <a:spcBef>
                <a:spcPts val="2400"/>
              </a:spcBef>
              <a:defRPr sz="2000"/>
            </a:lvl1pPr>
            <a:lvl2pPr marL="576263" indent="-230188">
              <a:spcBef>
                <a:spcPts val="600"/>
              </a:spcBef>
              <a:tabLst/>
              <a:defRPr sz="1600"/>
            </a:lvl2pPr>
            <a:lvl3pPr marL="917575" indent="-230188">
              <a:spcBef>
                <a:spcPts val="600"/>
              </a:spcBef>
              <a:tabLst/>
              <a:defRPr sz="1600"/>
            </a:lvl3pPr>
            <a:lvl4pPr marL="1258888" indent="-228600">
              <a:spcBef>
                <a:spcPts val="600"/>
              </a:spcBef>
              <a:tabLst/>
              <a:defRPr sz="1600"/>
            </a:lvl4pPr>
            <a:lvl5pPr marL="1601788" indent="-230188">
              <a:spcBef>
                <a:spcPts val="600"/>
              </a:spcBef>
              <a:tabLs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52394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4b_Two Content">
    <p:bg>
      <p:bgPr>
        <a:gradFill>
          <a:gsLst>
            <a:gs pos="0">
              <a:srgbClr val="FCD99D">
                <a:lumMod val="36000"/>
                <a:lumOff val="64000"/>
              </a:srgbClr>
            </a:gs>
            <a:gs pos="44000">
              <a:srgbClr val="FDEADA"/>
            </a:gs>
            <a:gs pos="100000">
              <a:srgbClr val="95B3D7"/>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5713"/>
            <a:ext cx="8906256" cy="74656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59301" y="846035"/>
            <a:ext cx="4038600" cy="5418032"/>
          </a:xfrm>
        </p:spPr>
        <p:txBody>
          <a:bodyPr/>
          <a:lstStyle>
            <a:lvl1pPr marL="0" indent="0">
              <a:spcBef>
                <a:spcPts val="2400"/>
              </a:spcBef>
              <a:buNone/>
              <a:defRPr sz="2000"/>
            </a:lvl1pPr>
            <a:lvl2pPr marL="571500" indent="-228600">
              <a:spcBef>
                <a:spcPts val="600"/>
              </a:spcBef>
              <a:tabLst/>
              <a:defRPr sz="1600"/>
            </a:lvl2pPr>
            <a:lvl3pPr marL="917575" indent="-214313">
              <a:spcBef>
                <a:spcPts val="600"/>
              </a:spcBef>
              <a:tabLst/>
              <a:defRPr sz="1400"/>
            </a:lvl3pPr>
            <a:lvl4pPr marL="1258888" indent="-219075">
              <a:spcBef>
                <a:spcPts val="600"/>
              </a:spcBef>
              <a:tabLst/>
              <a:defRPr sz="1400"/>
            </a:lvl4pPr>
            <a:lvl5pPr marL="1543050" indent="-215900">
              <a:spcBef>
                <a:spcPts val="600"/>
              </a:spcBef>
              <a:tabLst/>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5046" y="837489"/>
            <a:ext cx="4038600" cy="5418032"/>
          </a:xfrm>
        </p:spPr>
        <p:txBody>
          <a:bodyPr/>
          <a:lstStyle>
            <a:lvl1pPr marL="0" indent="0">
              <a:spcBef>
                <a:spcPts val="2400"/>
              </a:spcBef>
              <a:buNone/>
              <a:defRPr sz="2000"/>
            </a:lvl1pPr>
            <a:lvl2pPr marL="571500" indent="-228600">
              <a:spcBef>
                <a:spcPts val="600"/>
              </a:spcBef>
              <a:tabLst/>
              <a:defRPr sz="1600"/>
            </a:lvl2pPr>
            <a:lvl3pPr marL="858838" indent="-214313">
              <a:spcBef>
                <a:spcPts val="600"/>
              </a:spcBef>
              <a:tabLst/>
              <a:defRPr sz="1400"/>
            </a:lvl3pPr>
            <a:lvl4pPr marL="1147763" indent="-220663">
              <a:spcBef>
                <a:spcPts val="600"/>
              </a:spcBef>
              <a:tabLst/>
              <a:defRPr sz="1400"/>
            </a:lvl4pPr>
            <a:lvl5pPr marL="1371600" indent="-223838">
              <a:spcBef>
                <a:spcPts val="600"/>
              </a:spcBef>
              <a:tabLst/>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667934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End Slide">
    <p:spTree>
      <p:nvGrpSpPr>
        <p:cNvPr id="1" name=""/>
        <p:cNvGrpSpPr/>
        <p:nvPr/>
      </p:nvGrpSpPr>
      <p:grpSpPr>
        <a:xfrm>
          <a:off x="0" y="0"/>
          <a:ext cx="0" cy="0"/>
          <a:chOff x="0" y="0"/>
          <a:chExt cx="0" cy="0"/>
        </a:xfrm>
      </p:grpSpPr>
      <p:pic>
        <p:nvPicPr>
          <p:cNvPr id="3" name="Picture 2" descr="A red and blue logo&#10;&#10;Description automatically generated">
            <a:extLst>
              <a:ext uri="{FF2B5EF4-FFF2-40B4-BE49-F238E27FC236}">
                <a16:creationId xmlns:a16="http://schemas.microsoft.com/office/drawing/2014/main" id="{CEE7AA00-1B41-1E8F-9913-485BE04E4B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7521" y="2905119"/>
            <a:ext cx="3908957" cy="1047762"/>
          </a:xfrm>
          <a:prstGeom prst="rect">
            <a:avLst/>
          </a:prstGeom>
        </p:spPr>
      </p:pic>
    </p:spTree>
    <p:extLst>
      <p:ext uri="{BB962C8B-B14F-4D97-AF65-F5344CB8AC3E}">
        <p14:creationId xmlns:p14="http://schemas.microsoft.com/office/powerpoint/2010/main" val="3606494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5ADDF191-C05D-1C12-594E-9BB6CF7F2C36}"/>
              </a:ext>
            </a:extLst>
          </p:cNvPr>
          <p:cNvSpPr/>
          <p:nvPr userDrawn="1"/>
        </p:nvSpPr>
        <p:spPr>
          <a:xfrm flipH="1">
            <a:off x="7941539" y="6472743"/>
            <a:ext cx="1199124" cy="398581"/>
          </a:xfrm>
          <a:prstGeom prst="round1Rect">
            <a:avLst>
              <a:gd name="adj" fmla="val 23262"/>
            </a:avLst>
          </a:prstGeom>
          <a:solidFill>
            <a:schemeClr val="bg1"/>
          </a:solidFill>
          <a:ln w="63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Round Single Corner Rectangle 3">
            <a:extLst>
              <a:ext uri="{FF2B5EF4-FFF2-40B4-BE49-F238E27FC236}">
                <a16:creationId xmlns:a16="http://schemas.microsoft.com/office/drawing/2014/main" id="{B821BA9D-D6D6-AE9F-C310-FE2EDA5A40DC}"/>
              </a:ext>
            </a:extLst>
          </p:cNvPr>
          <p:cNvSpPr/>
          <p:nvPr userDrawn="1"/>
        </p:nvSpPr>
        <p:spPr>
          <a:xfrm>
            <a:off x="0" y="6472743"/>
            <a:ext cx="1199124" cy="398581"/>
          </a:xfrm>
          <a:prstGeom prst="round1Rect">
            <a:avLst>
              <a:gd name="adj" fmla="val 23262"/>
            </a:avLst>
          </a:prstGeom>
          <a:solidFill>
            <a:schemeClr val="bg1"/>
          </a:solidFill>
          <a:ln w="63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Round Same Side Corner Rectangle 2">
            <a:extLst>
              <a:ext uri="{FF2B5EF4-FFF2-40B4-BE49-F238E27FC236}">
                <a16:creationId xmlns:a16="http://schemas.microsoft.com/office/drawing/2014/main" id="{7BE55B55-B082-CF00-BD06-2C92B6C2BADF}"/>
              </a:ext>
            </a:extLst>
          </p:cNvPr>
          <p:cNvSpPr/>
          <p:nvPr userDrawn="1"/>
        </p:nvSpPr>
        <p:spPr>
          <a:xfrm>
            <a:off x="2727815" y="6476266"/>
            <a:ext cx="3685032" cy="398581"/>
          </a:xfrm>
          <a:prstGeom prst="round2SameRect">
            <a:avLst/>
          </a:prstGeom>
          <a:gradFill>
            <a:gsLst>
              <a:gs pos="100000">
                <a:srgbClr val="004B8D"/>
              </a:gs>
              <a:gs pos="0">
                <a:srgbClr val="00669C"/>
              </a:gs>
            </a:gsLst>
            <a:lin ang="2700000" scaled="0"/>
          </a:gra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en-US"/>
          </a:p>
        </p:txBody>
      </p:sp>
      <p:sp>
        <p:nvSpPr>
          <p:cNvPr id="19" name="Round Single Corner Rectangle 18">
            <a:extLst>
              <a:ext uri="{FF2B5EF4-FFF2-40B4-BE49-F238E27FC236}">
                <a16:creationId xmlns:a16="http://schemas.microsoft.com/office/drawing/2014/main" id="{A8C3F46B-C027-A3C2-DF03-50B3B49935AB}"/>
              </a:ext>
            </a:extLst>
          </p:cNvPr>
          <p:cNvSpPr/>
          <p:nvPr userDrawn="1"/>
        </p:nvSpPr>
        <p:spPr>
          <a:xfrm flipV="1">
            <a:off x="-1" y="-2"/>
            <a:ext cx="9140663" cy="746567"/>
          </a:xfrm>
          <a:prstGeom prst="round1Rect">
            <a:avLst>
              <a:gd name="adj" fmla="val 18217"/>
            </a:avLst>
          </a:prstGeom>
          <a:gradFill>
            <a:gsLst>
              <a:gs pos="0">
                <a:srgbClr val="004B8D"/>
              </a:gs>
              <a:gs pos="100000">
                <a:srgbClr val="00669C"/>
              </a:gs>
            </a:gsLst>
            <a:lin ang="2700000" scaled="0"/>
          </a:gra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27" name="Rectangle 3"/>
          <p:cNvSpPr>
            <a:spLocks noGrp="1" noChangeArrowheads="1"/>
          </p:cNvSpPr>
          <p:nvPr>
            <p:ph type="body" idx="1"/>
          </p:nvPr>
        </p:nvSpPr>
        <p:spPr bwMode="auto">
          <a:xfrm>
            <a:off x="317759" y="86851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p:cNvSpPr>
            <a:spLocks noGrp="1"/>
          </p:cNvSpPr>
          <p:nvPr>
            <p:ph type="title"/>
          </p:nvPr>
        </p:nvSpPr>
        <p:spPr>
          <a:xfrm>
            <a:off x="0" y="-5713"/>
            <a:ext cx="8730005" cy="746566"/>
          </a:xfrm>
          <a:prstGeom prst="rect">
            <a:avLst/>
          </a:prstGeom>
        </p:spPr>
        <p:txBody>
          <a:bodyPr vert="horz" lIns="182880" tIns="45720" rIns="91440" bIns="45720" rtlCol="0" anchor="ctr" anchorCtr="0">
            <a:noAutofit/>
          </a:bodyPr>
          <a:lstStyle/>
          <a:p>
            <a:r>
              <a:rPr lang="en-US"/>
              <a:t>Click to edit Master title style</a:t>
            </a:r>
            <a:endParaRPr dirty="0"/>
          </a:p>
        </p:txBody>
      </p:sp>
      <p:sp>
        <p:nvSpPr>
          <p:cNvPr id="12" name="Slide Number Placeholder 5"/>
          <p:cNvSpPr txBox="1">
            <a:spLocks/>
          </p:cNvSpPr>
          <p:nvPr userDrawn="1"/>
        </p:nvSpPr>
        <p:spPr>
          <a:xfrm>
            <a:off x="8393463" y="6464566"/>
            <a:ext cx="295276" cy="398581"/>
          </a:xfrm>
          <a:prstGeom prst="rect">
            <a:avLst/>
          </a:prstGeom>
        </p:spPr>
        <p:txBody>
          <a:bodyPr vert="horz" lIns="0" tIns="0" rIns="0" bIns="0" rtlCol="0" anchor="ctr"/>
          <a:lstStyle>
            <a:defPPr>
              <a:defRPr lang="en-US"/>
            </a:defPPr>
            <a:lvl1pPr algn="l" rtl="0" fontAlgn="base">
              <a:spcBef>
                <a:spcPct val="0"/>
              </a:spcBef>
              <a:spcAft>
                <a:spcPct val="0"/>
              </a:spcAft>
              <a:defRPr sz="1050" kern="1200">
                <a:solidFill>
                  <a:schemeClr val="bg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fld id="{162F1D00-BD13-4404-86B0-79703945A0A7}" type="slidenum">
              <a:rPr lang="en-US" b="1" smtClean="0">
                <a:solidFill>
                  <a:srgbClr val="004B8D"/>
                </a:solidFill>
                <a:latin typeface="Arial" panose="020B0604020202020204" pitchFamily="34" charset="0"/>
                <a:cs typeface="Arial" panose="020B0604020202020204" pitchFamily="34" charset="0"/>
              </a:rPr>
              <a:pPr algn="ctr"/>
              <a:t>‹#›</a:t>
            </a:fld>
            <a:endParaRPr lang="en-US" b="1" dirty="0">
              <a:solidFill>
                <a:srgbClr val="004B8D"/>
              </a:solidFill>
              <a:latin typeface="Arial" panose="020B0604020202020204" pitchFamily="34" charset="0"/>
              <a:cs typeface="Arial" panose="020B0604020202020204" pitchFamily="34" charset="0"/>
            </a:endParaRPr>
          </a:p>
        </p:txBody>
      </p:sp>
      <p:pic>
        <p:nvPicPr>
          <p:cNvPr id="2" name="Picture 1" descr="A red and blue logo&#10;&#10;Description automatically generated">
            <a:extLst>
              <a:ext uri="{FF2B5EF4-FFF2-40B4-BE49-F238E27FC236}">
                <a16:creationId xmlns:a16="http://schemas.microsoft.com/office/drawing/2014/main" id="{A8C49D1F-9C5C-8BC6-4619-892F28CCBD4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3426" y="6532339"/>
            <a:ext cx="1014314" cy="271878"/>
          </a:xfrm>
          <a:prstGeom prst="rect">
            <a:avLst/>
          </a:prstGeom>
        </p:spPr>
      </p:pic>
      <p:pic>
        <p:nvPicPr>
          <p:cNvPr id="7" name="Picture 6">
            <a:extLst>
              <a:ext uri="{FF2B5EF4-FFF2-40B4-BE49-F238E27FC236}">
                <a16:creationId xmlns:a16="http://schemas.microsoft.com/office/drawing/2014/main" id="{B83CA114-793B-1D12-5E82-A5AA718CF55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015470" y="6620213"/>
            <a:ext cx="3109722" cy="148082"/>
          </a:xfrm>
          <a:prstGeom prst="rect">
            <a:avLst/>
          </a:prstGeom>
        </p:spPr>
      </p:pic>
    </p:spTree>
    <p:extLst>
      <p:ext uri="{BB962C8B-B14F-4D97-AF65-F5344CB8AC3E}">
        <p14:creationId xmlns:p14="http://schemas.microsoft.com/office/powerpoint/2010/main" val="2866345857"/>
      </p:ext>
    </p:extLst>
  </p:cSld>
  <p:clrMap bg1="lt1" tx1="dk1" bg2="lt2" tx2="dk2" accent1="accent1" accent2="accent2" accent3="accent3" accent4="accent4" accent5="accent5" accent6="accent6" hlink="hlink" folHlink="folHlink"/>
  <p:sldLayoutIdLst>
    <p:sldLayoutId id="2147483689" r:id="rId1"/>
    <p:sldLayoutId id="2147483684" r:id="rId2"/>
    <p:sldLayoutId id="2147483693" r:id="rId3"/>
    <p:sldLayoutId id="2147483687" r:id="rId4"/>
    <p:sldLayoutId id="2147483686" r:id="rId5"/>
    <p:sldLayoutId id="2147483690" r:id="rId6"/>
    <p:sldLayoutId id="2147483691" r:id="rId7"/>
    <p:sldLayoutId id="2147483692" r:id="rId8"/>
    <p:sldLayoutId id="2147483695" r:id="rId9"/>
  </p:sldLayoutIdLst>
  <mc:AlternateContent xmlns:mc="http://schemas.openxmlformats.org/markup-compatibility/2006" xmlns:p14="http://schemas.microsoft.com/office/powerpoint/2010/main">
    <mc:Choice Requires="p14">
      <p:transition p14:dur="250"/>
    </mc:Choice>
    <mc:Fallback xmlns="">
      <p:transition/>
    </mc:Fallback>
  </mc:AlternateContent>
  <p:hf hdr="0" dt="0"/>
  <p:txStyles>
    <p:titleStyle>
      <a:lvl1pPr algn="l" rtl="0" eaLnBrk="1" fontAlgn="base" hangingPunct="1">
        <a:spcBef>
          <a:spcPct val="0"/>
        </a:spcBef>
        <a:spcAft>
          <a:spcPct val="0"/>
        </a:spcAft>
        <a:defRPr sz="2500" b="1">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A26419-73D7-BBFC-9964-B5A42927D058}"/>
              </a:ext>
            </a:extLst>
          </p:cNvPr>
          <p:cNvSpPr>
            <a:spLocks noGrp="1"/>
          </p:cNvSpPr>
          <p:nvPr>
            <p:ph type="title"/>
          </p:nvPr>
        </p:nvSpPr>
        <p:spPr>
          <a:xfrm>
            <a:off x="1040334" y="3890393"/>
            <a:ext cx="7304249" cy="535044"/>
          </a:xfrm>
        </p:spPr>
        <p:txBody>
          <a:bodyPr/>
          <a:lstStyle/>
          <a:p>
            <a:r>
              <a:rPr lang="en-US" dirty="0"/>
              <a:t>2025 Individual Permit</a:t>
            </a:r>
            <a:br>
              <a:rPr lang="en-US" dirty="0"/>
            </a:br>
            <a:r>
              <a:rPr lang="en-US" dirty="0"/>
              <a:t>Monitoring Season Summary</a:t>
            </a:r>
          </a:p>
        </p:txBody>
      </p:sp>
      <p:sp>
        <p:nvSpPr>
          <p:cNvPr id="4" name="Content Placeholder 3">
            <a:extLst>
              <a:ext uri="{FF2B5EF4-FFF2-40B4-BE49-F238E27FC236}">
                <a16:creationId xmlns:a16="http://schemas.microsoft.com/office/drawing/2014/main" id="{B73DD97D-2BD1-4D4E-88EE-7FF20ACAC101}"/>
              </a:ext>
            </a:extLst>
          </p:cNvPr>
          <p:cNvSpPr>
            <a:spLocks noGrp="1"/>
          </p:cNvSpPr>
          <p:nvPr>
            <p:ph sz="quarter" idx="10"/>
          </p:nvPr>
        </p:nvSpPr>
        <p:spPr>
          <a:xfrm>
            <a:off x="1444479" y="4718280"/>
            <a:ext cx="6332538" cy="535043"/>
          </a:xfrm>
        </p:spPr>
        <p:txBody>
          <a:bodyPr>
            <a:normAutofit/>
          </a:bodyPr>
          <a:lstStyle/>
          <a:p>
            <a:pPr lvl="1"/>
            <a:r>
              <a:rPr lang="en-US" dirty="0"/>
              <a:t>March 4, 2026</a:t>
            </a:r>
          </a:p>
        </p:txBody>
      </p:sp>
      <p:sp>
        <p:nvSpPr>
          <p:cNvPr id="6" name="Text Placeholder 5">
            <a:extLst>
              <a:ext uri="{FF2B5EF4-FFF2-40B4-BE49-F238E27FC236}">
                <a16:creationId xmlns:a16="http://schemas.microsoft.com/office/drawing/2014/main" id="{B5BDC05A-736C-B6C8-C3E0-8B56FE96A569}"/>
              </a:ext>
            </a:extLst>
          </p:cNvPr>
          <p:cNvSpPr>
            <a:spLocks noGrp="1"/>
          </p:cNvSpPr>
          <p:nvPr>
            <p:ph type="body" sz="quarter" idx="11"/>
          </p:nvPr>
        </p:nvSpPr>
        <p:spPr/>
        <p:txBody>
          <a:bodyPr/>
          <a:lstStyle/>
          <a:p>
            <a:r>
              <a:rPr lang="en-US" dirty="0"/>
              <a:t>Audrey Krehlik</a:t>
            </a:r>
          </a:p>
          <a:p>
            <a:pPr lvl="1"/>
            <a:r>
              <a:rPr lang="en-US" dirty="0"/>
              <a:t>Surface Water Deliverable Team Lead</a:t>
            </a:r>
          </a:p>
        </p:txBody>
      </p:sp>
      <p:sp>
        <p:nvSpPr>
          <p:cNvPr id="3" name="Title 5">
            <a:extLst>
              <a:ext uri="{FF2B5EF4-FFF2-40B4-BE49-F238E27FC236}">
                <a16:creationId xmlns:a16="http://schemas.microsoft.com/office/drawing/2014/main" id="{E46BE8B2-7870-05B1-38A6-5BB69073AA08}"/>
              </a:ext>
            </a:extLst>
          </p:cNvPr>
          <p:cNvSpPr txBox="1">
            <a:spLocks/>
          </p:cNvSpPr>
          <p:nvPr/>
        </p:nvSpPr>
        <p:spPr>
          <a:xfrm>
            <a:off x="2323070" y="5361614"/>
            <a:ext cx="5453947" cy="1343986"/>
          </a:xfrm>
          <a:prstGeom prst="rect">
            <a:avLst/>
          </a:prstGeom>
        </p:spPr>
        <p:txBody>
          <a:bodyPr vert="horz" lIns="91440" tIns="45720" rIns="91440" bIns="45720" rtlCol="0" anchor="t" anchorCtr="0">
            <a:noAutofit/>
          </a:bodyPr>
          <a:lstStyle>
            <a:lvl1pPr algn="ctr" rtl="0" eaLnBrk="0" fontAlgn="base" hangingPunct="0">
              <a:spcBef>
                <a:spcPct val="0"/>
              </a:spcBef>
              <a:spcAft>
                <a:spcPct val="0"/>
              </a:spcAft>
              <a:defRPr sz="2600" b="1">
                <a:solidFill>
                  <a:srgbClr val="004B8D"/>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tx1"/>
                </a:solidFill>
                <a:latin typeface="Tahoma" charset="0"/>
                <a:cs typeface="Arial" charset="0"/>
              </a:defRPr>
            </a:lvl2pPr>
            <a:lvl3pPr algn="l" rtl="0" eaLnBrk="0" fontAlgn="base" hangingPunct="0">
              <a:spcBef>
                <a:spcPct val="0"/>
              </a:spcBef>
              <a:spcAft>
                <a:spcPct val="0"/>
              </a:spcAft>
              <a:defRPr sz="2600">
                <a:solidFill>
                  <a:schemeClr val="tx1"/>
                </a:solidFill>
                <a:latin typeface="Tahoma" charset="0"/>
                <a:cs typeface="Arial" charset="0"/>
              </a:defRPr>
            </a:lvl3pPr>
            <a:lvl4pPr algn="l" rtl="0" eaLnBrk="0" fontAlgn="base" hangingPunct="0">
              <a:spcBef>
                <a:spcPct val="0"/>
              </a:spcBef>
              <a:spcAft>
                <a:spcPct val="0"/>
              </a:spcAft>
              <a:defRPr sz="2600">
                <a:solidFill>
                  <a:schemeClr val="tx1"/>
                </a:solidFill>
                <a:latin typeface="Tahoma" charset="0"/>
                <a:cs typeface="Arial" charset="0"/>
              </a:defRPr>
            </a:lvl4pPr>
            <a:lvl5pPr algn="l" rtl="0" eaLnBrk="0" fontAlgn="base" hangingPunct="0">
              <a:spcBef>
                <a:spcPct val="0"/>
              </a:spcBef>
              <a:spcAft>
                <a:spcPct val="0"/>
              </a:spcAft>
              <a:defRPr sz="2600">
                <a:solidFill>
                  <a:schemeClr val="tx1"/>
                </a:solidFill>
                <a:latin typeface="Tahoma" charset="0"/>
                <a:cs typeface="Arial" charset="0"/>
              </a:defRPr>
            </a:lvl5pPr>
            <a:lvl6pPr marL="457200" algn="l" rtl="0" fontAlgn="base">
              <a:spcBef>
                <a:spcPct val="0"/>
              </a:spcBef>
              <a:spcAft>
                <a:spcPct val="0"/>
              </a:spcAft>
              <a:defRPr sz="2600">
                <a:solidFill>
                  <a:schemeClr val="tx1"/>
                </a:solidFill>
                <a:latin typeface="Tahoma" charset="0"/>
                <a:cs typeface="Arial" charset="0"/>
              </a:defRPr>
            </a:lvl6pPr>
            <a:lvl7pPr marL="914400" algn="l" rtl="0" fontAlgn="base">
              <a:spcBef>
                <a:spcPct val="0"/>
              </a:spcBef>
              <a:spcAft>
                <a:spcPct val="0"/>
              </a:spcAft>
              <a:defRPr sz="2600">
                <a:solidFill>
                  <a:schemeClr val="tx1"/>
                </a:solidFill>
                <a:latin typeface="Tahoma" charset="0"/>
                <a:cs typeface="Arial" charset="0"/>
              </a:defRPr>
            </a:lvl7pPr>
            <a:lvl8pPr marL="1371600" algn="l" rtl="0" fontAlgn="base">
              <a:spcBef>
                <a:spcPct val="0"/>
              </a:spcBef>
              <a:spcAft>
                <a:spcPct val="0"/>
              </a:spcAft>
              <a:defRPr sz="2600">
                <a:solidFill>
                  <a:schemeClr val="tx1"/>
                </a:solidFill>
                <a:latin typeface="Tahoma" charset="0"/>
                <a:cs typeface="Arial" charset="0"/>
              </a:defRPr>
            </a:lvl8pPr>
            <a:lvl9pPr marL="1828800" algn="l" rtl="0" fontAlgn="base">
              <a:spcBef>
                <a:spcPct val="0"/>
              </a:spcBef>
              <a:spcAft>
                <a:spcPct val="0"/>
              </a:spcAft>
              <a:defRPr sz="2600">
                <a:solidFill>
                  <a:schemeClr val="tx1"/>
                </a:solidFill>
                <a:latin typeface="Tahoma" charset="0"/>
                <a:cs typeface="Arial" charset="0"/>
              </a:defRPr>
            </a:lvl9pPr>
          </a:lstStyle>
          <a:p>
            <a:endParaRPr lang="en-US" sz="7200" b="0" kern="0" dirty="0">
              <a:solidFill>
                <a:srgbClr val="FF0000"/>
              </a:solidFill>
            </a:endParaRPr>
          </a:p>
        </p:txBody>
      </p:sp>
    </p:spTree>
    <p:extLst>
      <p:ext uri="{BB962C8B-B14F-4D97-AF65-F5344CB8AC3E}">
        <p14:creationId xmlns:p14="http://schemas.microsoft.com/office/powerpoint/2010/main" val="27101489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1B7497-E8EE-4772-ADCC-B663E548597E}"/>
              </a:ext>
            </a:extLst>
          </p:cNvPr>
          <p:cNvSpPr>
            <a:spLocks noGrp="1"/>
          </p:cNvSpPr>
          <p:nvPr>
            <p:ph type="title"/>
          </p:nvPr>
        </p:nvSpPr>
        <p:spPr>
          <a:xfrm>
            <a:off x="228600" y="76200"/>
            <a:ext cx="8428290" cy="522006"/>
          </a:xfrm>
        </p:spPr>
        <p:txBody>
          <a:bodyPr/>
          <a:lstStyle/>
          <a:p>
            <a:r>
              <a:rPr lang="en-US"/>
              <a:t>2025 Success Stories</a:t>
            </a:r>
          </a:p>
        </p:txBody>
      </p:sp>
      <p:sp>
        <p:nvSpPr>
          <p:cNvPr id="5" name="Content Placeholder 2">
            <a:extLst>
              <a:ext uri="{FF2B5EF4-FFF2-40B4-BE49-F238E27FC236}">
                <a16:creationId xmlns:a16="http://schemas.microsoft.com/office/drawing/2014/main" id="{D291689A-BA83-4CB2-739A-956B98AEADC2}"/>
              </a:ext>
            </a:extLst>
          </p:cNvPr>
          <p:cNvSpPr>
            <a:spLocks noGrp="1"/>
          </p:cNvSpPr>
          <p:nvPr>
            <p:ph idx="1"/>
          </p:nvPr>
        </p:nvSpPr>
        <p:spPr>
          <a:xfrm>
            <a:off x="230736" y="752030"/>
            <a:ext cx="8456064" cy="5520583"/>
          </a:xfrm>
        </p:spPr>
        <p:txBody>
          <a:bodyPr/>
          <a:lstStyle/>
          <a:p>
            <a:pPr>
              <a:spcBef>
                <a:spcPts val="1200"/>
              </a:spcBef>
            </a:pPr>
            <a:r>
              <a:rPr lang="en-US" dirty="0"/>
              <a:t>Enhanced controls for copper and PCBs exceedances were certified at CHQ-SMA-2 in July 2025. </a:t>
            </a:r>
          </a:p>
          <a:p>
            <a:pPr>
              <a:spcBef>
                <a:spcPts val="1200"/>
              </a:spcBef>
            </a:pPr>
            <a:r>
              <a:rPr lang="en-US" dirty="0"/>
              <a:t>Copper and PCBs were both below the applicable TALs in the August 2025 stormwater sample. </a:t>
            </a:r>
          </a:p>
          <a:p>
            <a:endParaRPr lang="en-US" dirty="0"/>
          </a:p>
        </p:txBody>
      </p:sp>
      <p:pic>
        <p:nvPicPr>
          <p:cNvPr id="6" name="Picture 5">
            <a:extLst>
              <a:ext uri="{FF2B5EF4-FFF2-40B4-BE49-F238E27FC236}">
                <a16:creationId xmlns:a16="http://schemas.microsoft.com/office/drawing/2014/main" id="{6B1DAAA5-CFFF-38FD-5888-66F6BD8C01BF}"/>
              </a:ext>
            </a:extLst>
          </p:cNvPr>
          <p:cNvPicPr>
            <a:picLocks noChangeAspect="1"/>
          </p:cNvPicPr>
          <p:nvPr/>
        </p:nvPicPr>
        <p:blipFill rotWithShape="1">
          <a:blip r:embed="rId2">
            <a:extLst>
              <a:ext uri="{28A0092B-C50C-407E-A947-70E740481C1C}">
                <a14:useLocalDpi xmlns:a14="http://schemas.microsoft.com/office/drawing/2010/main" val="0"/>
              </a:ext>
            </a:extLst>
          </a:blip>
          <a:srcRect l="30128" t="19584" r="19552" b="18837"/>
          <a:stretch>
            <a:fillRect/>
          </a:stretch>
        </p:blipFill>
        <p:spPr bwMode="auto">
          <a:xfrm>
            <a:off x="150297" y="2340055"/>
            <a:ext cx="5277765" cy="3417661"/>
          </a:xfrm>
          <a:prstGeom prst="rect">
            <a:avLst/>
          </a:prstGeom>
          <a:noFill/>
          <a:ln>
            <a:noFill/>
          </a:ln>
          <a:extLst>
            <a:ext uri="{53640926-AAD7-44D8-BBD7-CCE9431645EC}">
              <a14:shadowObscured xmlns:a14="http://schemas.microsoft.com/office/drawing/2010/main"/>
            </a:ext>
          </a:extLst>
        </p:spPr>
      </p:pic>
      <p:pic>
        <p:nvPicPr>
          <p:cNvPr id="7" name="Picture 6" descr="A picture containing outdoor, tree, ground, grass&#10;&#10;AI-generated content may be incorrect.">
            <a:extLst>
              <a:ext uri="{FF2B5EF4-FFF2-40B4-BE49-F238E27FC236}">
                <a16:creationId xmlns:a16="http://schemas.microsoft.com/office/drawing/2014/main" id="{4405E27A-07FD-902C-21C8-01427B460A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2106417"/>
            <a:ext cx="3931469" cy="2948602"/>
          </a:xfrm>
          <a:prstGeom prst="rect">
            <a:avLst/>
          </a:prstGeom>
          <a:noFill/>
          <a:ln>
            <a:noFill/>
          </a:ln>
        </p:spPr>
      </p:pic>
      <p:sp>
        <p:nvSpPr>
          <p:cNvPr id="8" name="Content Placeholder 2">
            <a:extLst>
              <a:ext uri="{FF2B5EF4-FFF2-40B4-BE49-F238E27FC236}">
                <a16:creationId xmlns:a16="http://schemas.microsoft.com/office/drawing/2014/main" id="{0DB9C579-6B44-A586-15FC-E1D06D15A3BA}"/>
              </a:ext>
            </a:extLst>
          </p:cNvPr>
          <p:cNvSpPr txBox="1">
            <a:spLocks/>
          </p:cNvSpPr>
          <p:nvPr/>
        </p:nvSpPr>
        <p:spPr bwMode="auto">
          <a:xfrm>
            <a:off x="230736" y="5817640"/>
            <a:ext cx="8456064" cy="12175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0" indent="0">
              <a:buNone/>
            </a:pPr>
            <a:r>
              <a:rPr lang="en-US" sz="1300" kern="0" dirty="0"/>
              <a:t>MQL = Minimum Quantification Level, ATAL = Average Target Action Level, MTAL = Maximum Target Action Level, WQS = Water Quality Standard, BTV = Background Threshold Value, DOC = Dissolved Organic Carbon, SSC = Suspended Sediment Concentration</a:t>
            </a:r>
          </a:p>
          <a:p>
            <a:pPr marL="0" indent="0">
              <a:buNone/>
            </a:pPr>
            <a:endParaRPr lang="en-US" sz="1400" kern="0" dirty="0"/>
          </a:p>
        </p:txBody>
      </p:sp>
      <p:sp>
        <p:nvSpPr>
          <p:cNvPr id="9" name="TextBox 8">
            <a:extLst>
              <a:ext uri="{FF2B5EF4-FFF2-40B4-BE49-F238E27FC236}">
                <a16:creationId xmlns:a16="http://schemas.microsoft.com/office/drawing/2014/main" id="{D0A0D389-2684-69BE-2247-BB1D94236C81}"/>
              </a:ext>
            </a:extLst>
          </p:cNvPr>
          <p:cNvSpPr txBox="1"/>
          <p:nvPr/>
        </p:nvSpPr>
        <p:spPr>
          <a:xfrm>
            <a:off x="4571999" y="5098590"/>
            <a:ext cx="4177527" cy="307777"/>
          </a:xfrm>
          <a:prstGeom prst="rect">
            <a:avLst/>
          </a:prstGeom>
          <a:noFill/>
        </p:spPr>
        <p:txBody>
          <a:bodyPr wrap="square">
            <a:spAutoFit/>
          </a:bodyPr>
          <a:lstStyle/>
          <a:p>
            <a:r>
              <a:rPr lang="en-US" sz="1400" dirty="0"/>
              <a:t>Coir logs Q00303140066 at CHQ-SMA-2 in TA-33.</a:t>
            </a:r>
          </a:p>
        </p:txBody>
      </p:sp>
    </p:spTree>
    <p:extLst>
      <p:ext uri="{BB962C8B-B14F-4D97-AF65-F5344CB8AC3E}">
        <p14:creationId xmlns:p14="http://schemas.microsoft.com/office/powerpoint/2010/main" val="388378914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33BB1C-ABAD-2332-CA08-477DBDB3BAAD}"/>
              </a:ext>
            </a:extLst>
          </p:cNvPr>
          <p:cNvSpPr>
            <a:spLocks noGrp="1"/>
          </p:cNvSpPr>
          <p:nvPr>
            <p:ph type="title"/>
          </p:nvPr>
        </p:nvSpPr>
        <p:spPr>
          <a:xfrm>
            <a:off x="228600" y="76200"/>
            <a:ext cx="8428290" cy="522006"/>
          </a:xfrm>
        </p:spPr>
        <p:txBody>
          <a:bodyPr/>
          <a:lstStyle/>
          <a:p>
            <a:r>
              <a:rPr lang="en-US"/>
              <a:t>2025 Success Stories</a:t>
            </a:r>
          </a:p>
        </p:txBody>
      </p:sp>
      <p:sp>
        <p:nvSpPr>
          <p:cNvPr id="5" name="Content Placeholder 2">
            <a:extLst>
              <a:ext uri="{FF2B5EF4-FFF2-40B4-BE49-F238E27FC236}">
                <a16:creationId xmlns:a16="http://schemas.microsoft.com/office/drawing/2014/main" id="{C26BFCFA-62D6-EF98-0AC2-85013CDF8356}"/>
              </a:ext>
            </a:extLst>
          </p:cNvPr>
          <p:cNvSpPr>
            <a:spLocks noGrp="1"/>
          </p:cNvSpPr>
          <p:nvPr>
            <p:ph idx="1"/>
          </p:nvPr>
        </p:nvSpPr>
        <p:spPr>
          <a:xfrm>
            <a:off x="230736" y="752030"/>
            <a:ext cx="8456064" cy="5520583"/>
          </a:xfrm>
        </p:spPr>
        <p:txBody>
          <a:bodyPr/>
          <a:lstStyle/>
          <a:p>
            <a:pPr>
              <a:spcBef>
                <a:spcPts val="1200"/>
              </a:spcBef>
            </a:pPr>
            <a:r>
              <a:rPr lang="en-US"/>
              <a:t>Enhanced controls for copper and zinc exceedances were certified at W-SMA-1.5 in April 2024. </a:t>
            </a:r>
          </a:p>
          <a:p>
            <a:pPr>
              <a:spcBef>
                <a:spcPts val="1200"/>
              </a:spcBef>
            </a:pPr>
            <a:r>
              <a:rPr lang="en-US"/>
              <a:t>Copper and zinc were both below TAL in the October 2025 stormwater sample. </a:t>
            </a:r>
          </a:p>
          <a:p>
            <a:endParaRPr lang="en-US"/>
          </a:p>
        </p:txBody>
      </p:sp>
      <p:pic>
        <p:nvPicPr>
          <p:cNvPr id="6" name="Picture 5">
            <a:extLst>
              <a:ext uri="{FF2B5EF4-FFF2-40B4-BE49-F238E27FC236}">
                <a16:creationId xmlns:a16="http://schemas.microsoft.com/office/drawing/2014/main" id="{A078C855-638F-CEA1-7CF9-FE54ABABD5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67" y="2056738"/>
            <a:ext cx="5826265" cy="4369699"/>
          </a:xfrm>
          <a:prstGeom prst="rect">
            <a:avLst/>
          </a:prstGeom>
        </p:spPr>
      </p:pic>
    </p:spTree>
    <p:extLst>
      <p:ext uri="{BB962C8B-B14F-4D97-AF65-F5344CB8AC3E}">
        <p14:creationId xmlns:p14="http://schemas.microsoft.com/office/powerpoint/2010/main" val="41349493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0033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CEF714-6960-5B64-EF86-71F4732E96F6}"/>
              </a:ext>
            </a:extLst>
          </p:cNvPr>
          <p:cNvSpPr>
            <a:spLocks noGrp="1"/>
          </p:cNvSpPr>
          <p:nvPr>
            <p:ph idx="1"/>
          </p:nvPr>
        </p:nvSpPr>
        <p:spPr/>
        <p:txBody>
          <a:bodyPr/>
          <a:lstStyle/>
          <a:p>
            <a:r>
              <a:rPr lang="en-US" dirty="0"/>
              <a:t>Individual Permit Summary</a:t>
            </a:r>
          </a:p>
          <a:p>
            <a:r>
              <a:rPr lang="en-US" dirty="0"/>
              <a:t>2025 Precipitation and Samples Collected</a:t>
            </a:r>
          </a:p>
          <a:p>
            <a:r>
              <a:rPr lang="en-US" dirty="0"/>
              <a:t>2025 Target Action Level Exceedances</a:t>
            </a:r>
          </a:p>
          <a:p>
            <a:r>
              <a:rPr lang="en-US" dirty="0"/>
              <a:t>2025 Sampling Implementation Plan (SIP)</a:t>
            </a:r>
          </a:p>
          <a:p>
            <a:r>
              <a:rPr lang="en-US" dirty="0"/>
              <a:t>2025 Success Stories</a:t>
            </a:r>
          </a:p>
          <a:p>
            <a:endParaRPr lang="en-US" dirty="0"/>
          </a:p>
        </p:txBody>
      </p:sp>
      <p:sp>
        <p:nvSpPr>
          <p:cNvPr id="2" name="Title 1">
            <a:extLst>
              <a:ext uri="{FF2B5EF4-FFF2-40B4-BE49-F238E27FC236}">
                <a16:creationId xmlns:a16="http://schemas.microsoft.com/office/drawing/2014/main" id="{D826B8AF-26FC-6DBE-54C7-978445CC11EA}"/>
              </a:ext>
            </a:extLst>
          </p:cNvPr>
          <p:cNvSpPr>
            <a:spLocks noGrp="1"/>
          </p:cNvSpPr>
          <p:nvPr>
            <p:ph type="title"/>
          </p:nvPr>
        </p:nvSpPr>
        <p:spPr/>
        <p:txBody>
          <a:bodyPr/>
          <a:lstStyle/>
          <a:p>
            <a:r>
              <a:rPr lang="en-US" dirty="0"/>
              <a:t>Presentation Outline</a:t>
            </a:r>
          </a:p>
        </p:txBody>
      </p:sp>
    </p:spTree>
    <p:extLst>
      <p:ext uri="{BB962C8B-B14F-4D97-AF65-F5344CB8AC3E}">
        <p14:creationId xmlns:p14="http://schemas.microsoft.com/office/powerpoint/2010/main" val="37861496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A03AE-FE7C-B5F5-0F17-23C7E5EE9DD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78AA0ED-8710-9F4C-F6D6-1259B8678034}"/>
              </a:ext>
            </a:extLst>
          </p:cNvPr>
          <p:cNvSpPr>
            <a:spLocks noGrp="1"/>
          </p:cNvSpPr>
          <p:nvPr>
            <p:ph idx="1"/>
          </p:nvPr>
        </p:nvSpPr>
        <p:spPr>
          <a:xfrm>
            <a:off x="3200398" y="983848"/>
            <a:ext cx="5866456" cy="5263639"/>
          </a:xfrm>
        </p:spPr>
        <p:txBody>
          <a:bodyPr>
            <a:normAutofit fontScale="92500" lnSpcReduction="10000"/>
          </a:bodyPr>
          <a:lstStyle/>
          <a:p>
            <a:pPr>
              <a:spcBef>
                <a:spcPts val="1200"/>
              </a:spcBef>
            </a:pPr>
            <a:r>
              <a:rPr lang="en-US" dirty="0"/>
              <a:t>The Individual Permit (NM0030759) regulates discharges of stormwater from certain Solid Waste Management Units (SWMUs) and Areas of Concern (AOCs), referred to as “Sites”, at Los Alamos National Laboratory. </a:t>
            </a:r>
          </a:p>
          <a:p>
            <a:pPr>
              <a:spcBef>
                <a:spcPts val="1200"/>
              </a:spcBef>
            </a:pPr>
            <a:r>
              <a:rPr lang="en-US" dirty="0"/>
              <a:t>U.S. Environmental Protection Agency (EPA) issued the original Permit in 2010. The current Permit, which supersedes the original Permit, became effective August 1, 2022. </a:t>
            </a:r>
          </a:p>
          <a:p>
            <a:pPr>
              <a:spcBef>
                <a:spcPts val="1200"/>
              </a:spcBef>
            </a:pPr>
            <a:r>
              <a:rPr lang="en-US" dirty="0"/>
              <a:t>The Permit lists 397 Sites that must be managed to prevent the transport of pollutants of concern to surface waters via stormwater run‑off. </a:t>
            </a:r>
          </a:p>
          <a:p>
            <a:pPr>
              <a:spcBef>
                <a:spcPts val="1200"/>
              </a:spcBef>
            </a:pPr>
            <a:r>
              <a:rPr lang="en-US" dirty="0"/>
              <a:t>The 397 Sites are managed under 239 Site Monitoring Areas.</a:t>
            </a:r>
          </a:p>
          <a:p>
            <a:pPr>
              <a:spcBef>
                <a:spcPts val="1200"/>
              </a:spcBef>
            </a:pPr>
            <a:r>
              <a:rPr lang="en-US" dirty="0"/>
              <a:t>The Individual Permit is a technology-based permit that relies on stormwater control measures to minimize discharges of pollutants into stormwater.</a:t>
            </a:r>
          </a:p>
          <a:p>
            <a:endParaRPr lang="en-US" dirty="0"/>
          </a:p>
        </p:txBody>
      </p:sp>
      <p:sp>
        <p:nvSpPr>
          <p:cNvPr id="3" name="Title 2">
            <a:extLst>
              <a:ext uri="{FF2B5EF4-FFF2-40B4-BE49-F238E27FC236}">
                <a16:creationId xmlns:a16="http://schemas.microsoft.com/office/drawing/2014/main" id="{5C0A34CD-E6C2-F0F1-B4C4-E1BE889AE0AD}"/>
              </a:ext>
            </a:extLst>
          </p:cNvPr>
          <p:cNvSpPr>
            <a:spLocks noGrp="1"/>
          </p:cNvSpPr>
          <p:nvPr>
            <p:ph type="title"/>
          </p:nvPr>
        </p:nvSpPr>
        <p:spPr/>
        <p:txBody>
          <a:bodyPr/>
          <a:lstStyle/>
          <a:p>
            <a:r>
              <a:rPr lang="en-US" dirty="0"/>
              <a:t>Individual Permit Summary</a:t>
            </a:r>
          </a:p>
        </p:txBody>
      </p:sp>
      <p:pic>
        <p:nvPicPr>
          <p:cNvPr id="2" name="Picture 2" descr="U:\XConnect\StaffWorkFolders\Darren\IP MeshRTU\photos\example\P6230167.JPG">
            <a:extLst>
              <a:ext uri="{FF2B5EF4-FFF2-40B4-BE49-F238E27FC236}">
                <a16:creationId xmlns:a16="http://schemas.microsoft.com/office/drawing/2014/main" id="{B5658BC2-568B-9929-266F-CB69375EDA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790" y="1154322"/>
            <a:ext cx="2926852" cy="45493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DC545E-E173-197A-AA2C-A5C4B9395395}"/>
              </a:ext>
            </a:extLst>
          </p:cNvPr>
          <p:cNvSpPr txBox="1"/>
          <p:nvPr/>
        </p:nvSpPr>
        <p:spPr>
          <a:xfrm>
            <a:off x="405135" y="5720263"/>
            <a:ext cx="2924472" cy="307777"/>
          </a:xfrm>
          <a:prstGeom prst="rect">
            <a:avLst/>
          </a:prstGeom>
          <a:noFill/>
        </p:spPr>
        <p:txBody>
          <a:bodyPr wrap="square" rtlCol="0">
            <a:spAutoFit/>
          </a:bodyPr>
          <a:lstStyle/>
          <a:p>
            <a:r>
              <a:rPr lang="en-US" sz="1400" dirty="0">
                <a:latin typeface="Arial" pitchFamily="34" charset="0"/>
                <a:cs typeface="Arial" pitchFamily="34" charset="0"/>
              </a:rPr>
              <a:t>Automated stormwater sampler</a:t>
            </a:r>
          </a:p>
        </p:txBody>
      </p:sp>
    </p:spTree>
    <p:extLst>
      <p:ext uri="{BB962C8B-B14F-4D97-AF65-F5344CB8AC3E}">
        <p14:creationId xmlns:p14="http://schemas.microsoft.com/office/powerpoint/2010/main" val="30154129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BD38-D24D-949D-9CD8-D6F11ED40A01}"/>
              </a:ext>
            </a:extLst>
          </p:cNvPr>
          <p:cNvSpPr txBox="1">
            <a:spLocks/>
          </p:cNvSpPr>
          <p:nvPr/>
        </p:nvSpPr>
        <p:spPr>
          <a:xfrm>
            <a:off x="228600" y="76200"/>
            <a:ext cx="8428290" cy="522006"/>
          </a:xfrm>
          <a:prstGeom prst="rect">
            <a:avLst/>
          </a:prstGeom>
        </p:spPr>
        <p:txBody>
          <a:bodyPr vert="horz" lIns="182880" tIns="45720" rIns="91440" bIns="45720" rtlCol="0" anchor="ctr" anchorCtr="0">
            <a:noAutofit/>
          </a:bodyPr>
          <a:lstStyle>
            <a:lvl1pPr algn="l" rtl="0" eaLnBrk="1" fontAlgn="base" hangingPunct="1">
              <a:spcBef>
                <a:spcPct val="0"/>
              </a:spcBef>
              <a:spcAft>
                <a:spcPct val="0"/>
              </a:spcAft>
              <a:defRPr sz="2500" b="1">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a:lstStyle>
          <a:p>
            <a:r>
              <a:rPr lang="en-US" kern="0"/>
              <a:t>Individual Permit Summary: Site Monitoring Area</a:t>
            </a:r>
          </a:p>
        </p:txBody>
      </p:sp>
      <p:sp>
        <p:nvSpPr>
          <p:cNvPr id="3" name="Freeform 9">
            <a:extLst>
              <a:ext uri="{FF2B5EF4-FFF2-40B4-BE49-F238E27FC236}">
                <a16:creationId xmlns:a16="http://schemas.microsoft.com/office/drawing/2014/main" id="{4C853F24-29E8-0EA5-D38B-1D73B2D05F80}"/>
              </a:ext>
            </a:extLst>
          </p:cNvPr>
          <p:cNvSpPr/>
          <p:nvPr/>
        </p:nvSpPr>
        <p:spPr>
          <a:xfrm>
            <a:off x="2205133" y="984113"/>
            <a:ext cx="4389120" cy="5122108"/>
          </a:xfrm>
          <a:custGeom>
            <a:avLst/>
            <a:gdLst>
              <a:gd name="connsiteX0" fmla="*/ 2487168 w 3379623"/>
              <a:gd name="connsiteY0" fmla="*/ 3657600 h 3657700"/>
              <a:gd name="connsiteX1" fmla="*/ 2194560 w 3379623"/>
              <a:gd name="connsiteY1" fmla="*/ 3630168 h 3657700"/>
              <a:gd name="connsiteX2" fmla="*/ 2139696 w 3379623"/>
              <a:gd name="connsiteY2" fmla="*/ 3611880 h 3657700"/>
              <a:gd name="connsiteX3" fmla="*/ 2075688 w 3379623"/>
              <a:gd name="connsiteY3" fmla="*/ 3557016 h 3657700"/>
              <a:gd name="connsiteX4" fmla="*/ 2020824 w 3379623"/>
              <a:gd name="connsiteY4" fmla="*/ 3502152 h 3657700"/>
              <a:gd name="connsiteX5" fmla="*/ 1965960 w 3379623"/>
              <a:gd name="connsiteY5" fmla="*/ 3474720 h 3657700"/>
              <a:gd name="connsiteX6" fmla="*/ 1929384 w 3379623"/>
              <a:gd name="connsiteY6" fmla="*/ 3438144 h 3657700"/>
              <a:gd name="connsiteX7" fmla="*/ 1874520 w 3379623"/>
              <a:gd name="connsiteY7" fmla="*/ 3392424 h 3657700"/>
              <a:gd name="connsiteX8" fmla="*/ 1837944 w 3379623"/>
              <a:gd name="connsiteY8" fmla="*/ 3374136 h 3657700"/>
              <a:gd name="connsiteX9" fmla="*/ 1801368 w 3379623"/>
              <a:gd name="connsiteY9" fmla="*/ 3337560 h 3657700"/>
              <a:gd name="connsiteX10" fmla="*/ 1755648 w 3379623"/>
              <a:gd name="connsiteY10" fmla="*/ 3300984 h 3657700"/>
              <a:gd name="connsiteX11" fmla="*/ 1728216 w 3379623"/>
              <a:gd name="connsiteY11" fmla="*/ 3273552 h 3657700"/>
              <a:gd name="connsiteX12" fmla="*/ 1691640 w 3379623"/>
              <a:gd name="connsiteY12" fmla="*/ 3246120 h 3657700"/>
              <a:gd name="connsiteX13" fmla="*/ 1664208 w 3379623"/>
              <a:gd name="connsiteY13" fmla="*/ 3218688 h 3657700"/>
              <a:gd name="connsiteX14" fmla="*/ 1536192 w 3379623"/>
              <a:gd name="connsiteY14" fmla="*/ 3136392 h 3657700"/>
              <a:gd name="connsiteX15" fmla="*/ 1472184 w 3379623"/>
              <a:gd name="connsiteY15" fmla="*/ 3099816 h 3657700"/>
              <a:gd name="connsiteX16" fmla="*/ 1444752 w 3379623"/>
              <a:gd name="connsiteY16" fmla="*/ 3072384 h 3657700"/>
              <a:gd name="connsiteX17" fmla="*/ 1353312 w 3379623"/>
              <a:gd name="connsiteY17" fmla="*/ 3026664 h 3657700"/>
              <a:gd name="connsiteX18" fmla="*/ 1271016 w 3379623"/>
              <a:gd name="connsiteY18" fmla="*/ 2971800 h 3657700"/>
              <a:gd name="connsiteX19" fmla="*/ 1243584 w 3379623"/>
              <a:gd name="connsiteY19" fmla="*/ 2935224 h 3657700"/>
              <a:gd name="connsiteX20" fmla="*/ 1207008 w 3379623"/>
              <a:gd name="connsiteY20" fmla="*/ 2916936 h 3657700"/>
              <a:gd name="connsiteX21" fmla="*/ 1152144 w 3379623"/>
              <a:gd name="connsiteY21" fmla="*/ 2843784 h 3657700"/>
              <a:gd name="connsiteX22" fmla="*/ 1115568 w 3379623"/>
              <a:gd name="connsiteY22" fmla="*/ 2807208 h 3657700"/>
              <a:gd name="connsiteX23" fmla="*/ 1069848 w 3379623"/>
              <a:gd name="connsiteY23" fmla="*/ 2724912 h 3657700"/>
              <a:gd name="connsiteX24" fmla="*/ 1014984 w 3379623"/>
              <a:gd name="connsiteY24" fmla="*/ 2651760 h 3657700"/>
              <a:gd name="connsiteX25" fmla="*/ 996696 w 3379623"/>
              <a:gd name="connsiteY25" fmla="*/ 2615184 h 3657700"/>
              <a:gd name="connsiteX26" fmla="*/ 978408 w 3379623"/>
              <a:gd name="connsiteY26" fmla="*/ 2587752 h 3657700"/>
              <a:gd name="connsiteX27" fmla="*/ 950976 w 3379623"/>
              <a:gd name="connsiteY27" fmla="*/ 2532888 h 3657700"/>
              <a:gd name="connsiteX28" fmla="*/ 932688 w 3379623"/>
              <a:gd name="connsiteY28" fmla="*/ 2505456 h 3657700"/>
              <a:gd name="connsiteX29" fmla="*/ 859536 w 3379623"/>
              <a:gd name="connsiteY29" fmla="*/ 2404872 h 3657700"/>
              <a:gd name="connsiteX30" fmla="*/ 768096 w 3379623"/>
              <a:gd name="connsiteY30" fmla="*/ 2258568 h 3657700"/>
              <a:gd name="connsiteX31" fmla="*/ 731520 w 3379623"/>
              <a:gd name="connsiteY31" fmla="*/ 2221992 h 3657700"/>
              <a:gd name="connsiteX32" fmla="*/ 713232 w 3379623"/>
              <a:gd name="connsiteY32" fmla="*/ 2194560 h 3657700"/>
              <a:gd name="connsiteX33" fmla="*/ 685800 w 3379623"/>
              <a:gd name="connsiteY33" fmla="*/ 2176272 h 3657700"/>
              <a:gd name="connsiteX34" fmla="*/ 658368 w 3379623"/>
              <a:gd name="connsiteY34" fmla="*/ 2148840 h 3657700"/>
              <a:gd name="connsiteX35" fmla="*/ 640080 w 3379623"/>
              <a:gd name="connsiteY35" fmla="*/ 2112264 h 3657700"/>
              <a:gd name="connsiteX36" fmla="*/ 603504 w 3379623"/>
              <a:gd name="connsiteY36" fmla="*/ 2093976 h 3657700"/>
              <a:gd name="connsiteX37" fmla="*/ 530352 w 3379623"/>
              <a:gd name="connsiteY37" fmla="*/ 2011680 h 3657700"/>
              <a:gd name="connsiteX38" fmla="*/ 457200 w 3379623"/>
              <a:gd name="connsiteY38" fmla="*/ 1956816 h 3657700"/>
              <a:gd name="connsiteX39" fmla="*/ 402336 w 3379623"/>
              <a:gd name="connsiteY39" fmla="*/ 1920240 h 3657700"/>
              <a:gd name="connsiteX40" fmla="*/ 374904 w 3379623"/>
              <a:gd name="connsiteY40" fmla="*/ 1883664 h 3657700"/>
              <a:gd name="connsiteX41" fmla="*/ 329184 w 3379623"/>
              <a:gd name="connsiteY41" fmla="*/ 1856232 h 3657700"/>
              <a:gd name="connsiteX42" fmla="*/ 301752 w 3379623"/>
              <a:gd name="connsiteY42" fmla="*/ 1828800 h 3657700"/>
              <a:gd name="connsiteX43" fmla="*/ 246888 w 3379623"/>
              <a:gd name="connsiteY43" fmla="*/ 1792224 h 3657700"/>
              <a:gd name="connsiteX44" fmla="*/ 173736 w 3379623"/>
              <a:gd name="connsiteY44" fmla="*/ 1719072 h 3657700"/>
              <a:gd name="connsiteX45" fmla="*/ 128016 w 3379623"/>
              <a:gd name="connsiteY45" fmla="*/ 1682496 h 3657700"/>
              <a:gd name="connsiteX46" fmla="*/ 100584 w 3379623"/>
              <a:gd name="connsiteY46" fmla="*/ 1618488 h 3657700"/>
              <a:gd name="connsiteX47" fmla="*/ 64008 w 3379623"/>
              <a:gd name="connsiteY47" fmla="*/ 1572768 h 3657700"/>
              <a:gd name="connsiteX48" fmla="*/ 45720 w 3379623"/>
              <a:gd name="connsiteY48" fmla="*/ 1545336 h 3657700"/>
              <a:gd name="connsiteX49" fmla="*/ 36576 w 3379623"/>
              <a:gd name="connsiteY49" fmla="*/ 1508760 h 3657700"/>
              <a:gd name="connsiteX50" fmla="*/ 27432 w 3379623"/>
              <a:gd name="connsiteY50" fmla="*/ 1463040 h 3657700"/>
              <a:gd name="connsiteX51" fmla="*/ 18288 w 3379623"/>
              <a:gd name="connsiteY51" fmla="*/ 1435608 h 3657700"/>
              <a:gd name="connsiteX52" fmla="*/ 0 w 3379623"/>
              <a:gd name="connsiteY52" fmla="*/ 1325880 h 3657700"/>
              <a:gd name="connsiteX53" fmla="*/ 9144 w 3379623"/>
              <a:gd name="connsiteY53" fmla="*/ 822960 h 3657700"/>
              <a:gd name="connsiteX54" fmla="*/ 18288 w 3379623"/>
              <a:gd name="connsiteY54" fmla="*/ 667512 h 3657700"/>
              <a:gd name="connsiteX55" fmla="*/ 36576 w 3379623"/>
              <a:gd name="connsiteY55" fmla="*/ 557784 h 3657700"/>
              <a:gd name="connsiteX56" fmla="*/ 45720 w 3379623"/>
              <a:gd name="connsiteY56" fmla="*/ 521208 h 3657700"/>
              <a:gd name="connsiteX57" fmla="*/ 64008 w 3379623"/>
              <a:gd name="connsiteY57" fmla="*/ 493776 h 3657700"/>
              <a:gd name="connsiteX58" fmla="*/ 82296 w 3379623"/>
              <a:gd name="connsiteY58" fmla="*/ 420624 h 3657700"/>
              <a:gd name="connsiteX59" fmla="*/ 100584 w 3379623"/>
              <a:gd name="connsiteY59" fmla="*/ 393192 h 3657700"/>
              <a:gd name="connsiteX60" fmla="*/ 109728 w 3379623"/>
              <a:gd name="connsiteY60" fmla="*/ 365760 h 3657700"/>
              <a:gd name="connsiteX61" fmla="*/ 137160 w 3379623"/>
              <a:gd name="connsiteY61" fmla="*/ 338328 h 3657700"/>
              <a:gd name="connsiteX62" fmla="*/ 210312 w 3379623"/>
              <a:gd name="connsiteY62" fmla="*/ 256032 h 3657700"/>
              <a:gd name="connsiteX63" fmla="*/ 274320 w 3379623"/>
              <a:gd name="connsiteY63" fmla="*/ 228600 h 3657700"/>
              <a:gd name="connsiteX64" fmla="*/ 320040 w 3379623"/>
              <a:gd name="connsiteY64" fmla="*/ 192024 h 3657700"/>
              <a:gd name="connsiteX65" fmla="*/ 493776 w 3379623"/>
              <a:gd name="connsiteY65" fmla="*/ 137160 h 3657700"/>
              <a:gd name="connsiteX66" fmla="*/ 521208 w 3379623"/>
              <a:gd name="connsiteY66" fmla="*/ 128016 h 3657700"/>
              <a:gd name="connsiteX67" fmla="*/ 621792 w 3379623"/>
              <a:gd name="connsiteY67" fmla="*/ 82296 h 3657700"/>
              <a:gd name="connsiteX68" fmla="*/ 722376 w 3379623"/>
              <a:gd name="connsiteY68" fmla="*/ 54864 h 3657700"/>
              <a:gd name="connsiteX69" fmla="*/ 941832 w 3379623"/>
              <a:gd name="connsiteY69" fmla="*/ 27432 h 3657700"/>
              <a:gd name="connsiteX70" fmla="*/ 1655064 w 3379623"/>
              <a:gd name="connsiteY70" fmla="*/ 18288 h 3657700"/>
              <a:gd name="connsiteX71" fmla="*/ 1737360 w 3379623"/>
              <a:gd name="connsiteY71" fmla="*/ 9144 h 3657700"/>
              <a:gd name="connsiteX72" fmla="*/ 1810512 w 3379623"/>
              <a:gd name="connsiteY72" fmla="*/ 0 h 3657700"/>
              <a:gd name="connsiteX73" fmla="*/ 2039112 w 3379623"/>
              <a:gd name="connsiteY73" fmla="*/ 9144 h 3657700"/>
              <a:gd name="connsiteX74" fmla="*/ 2103120 w 3379623"/>
              <a:gd name="connsiteY74" fmla="*/ 27432 h 3657700"/>
              <a:gd name="connsiteX75" fmla="*/ 2185416 w 3379623"/>
              <a:gd name="connsiteY75" fmla="*/ 54864 h 3657700"/>
              <a:gd name="connsiteX76" fmla="*/ 2276856 w 3379623"/>
              <a:gd name="connsiteY76" fmla="*/ 73152 h 3657700"/>
              <a:gd name="connsiteX77" fmla="*/ 2304288 w 3379623"/>
              <a:gd name="connsiteY77" fmla="*/ 82296 h 3657700"/>
              <a:gd name="connsiteX78" fmla="*/ 2340864 w 3379623"/>
              <a:gd name="connsiteY78" fmla="*/ 100584 h 3657700"/>
              <a:gd name="connsiteX79" fmla="*/ 2414016 w 3379623"/>
              <a:gd name="connsiteY79" fmla="*/ 128016 h 3657700"/>
              <a:gd name="connsiteX80" fmla="*/ 2450592 w 3379623"/>
              <a:gd name="connsiteY80" fmla="*/ 155448 h 3657700"/>
              <a:gd name="connsiteX81" fmla="*/ 2478024 w 3379623"/>
              <a:gd name="connsiteY81" fmla="*/ 164592 h 3657700"/>
              <a:gd name="connsiteX82" fmla="*/ 2514600 w 3379623"/>
              <a:gd name="connsiteY82" fmla="*/ 182880 h 3657700"/>
              <a:gd name="connsiteX83" fmla="*/ 2587752 w 3379623"/>
              <a:gd name="connsiteY83" fmla="*/ 210312 h 3657700"/>
              <a:gd name="connsiteX84" fmla="*/ 2615184 w 3379623"/>
              <a:gd name="connsiteY84" fmla="*/ 228600 h 3657700"/>
              <a:gd name="connsiteX85" fmla="*/ 2670048 w 3379623"/>
              <a:gd name="connsiteY85" fmla="*/ 246888 h 3657700"/>
              <a:gd name="connsiteX86" fmla="*/ 2724912 w 3379623"/>
              <a:gd name="connsiteY86" fmla="*/ 274320 h 3657700"/>
              <a:gd name="connsiteX87" fmla="*/ 2843784 w 3379623"/>
              <a:gd name="connsiteY87" fmla="*/ 310896 h 3657700"/>
              <a:gd name="connsiteX88" fmla="*/ 2990088 w 3379623"/>
              <a:gd name="connsiteY88" fmla="*/ 374904 h 3657700"/>
              <a:gd name="connsiteX89" fmla="*/ 3054096 w 3379623"/>
              <a:gd name="connsiteY89" fmla="*/ 393192 h 3657700"/>
              <a:gd name="connsiteX90" fmla="*/ 3209544 w 3379623"/>
              <a:gd name="connsiteY90" fmla="*/ 466344 h 3657700"/>
              <a:gd name="connsiteX91" fmla="*/ 3255264 w 3379623"/>
              <a:gd name="connsiteY91" fmla="*/ 502920 h 3657700"/>
              <a:gd name="connsiteX92" fmla="*/ 3273552 w 3379623"/>
              <a:gd name="connsiteY92" fmla="*/ 530352 h 3657700"/>
              <a:gd name="connsiteX93" fmla="*/ 3310128 w 3379623"/>
              <a:gd name="connsiteY93" fmla="*/ 576072 h 3657700"/>
              <a:gd name="connsiteX94" fmla="*/ 3346704 w 3379623"/>
              <a:gd name="connsiteY94" fmla="*/ 658368 h 3657700"/>
              <a:gd name="connsiteX95" fmla="*/ 3364992 w 3379623"/>
              <a:gd name="connsiteY95" fmla="*/ 685800 h 3657700"/>
              <a:gd name="connsiteX96" fmla="*/ 3319272 w 3379623"/>
              <a:gd name="connsiteY96" fmla="*/ 1115568 h 3657700"/>
              <a:gd name="connsiteX97" fmla="*/ 3310128 w 3379623"/>
              <a:gd name="connsiteY97" fmla="*/ 1143000 h 3657700"/>
              <a:gd name="connsiteX98" fmla="*/ 3282696 w 3379623"/>
              <a:gd name="connsiteY98" fmla="*/ 1207008 h 3657700"/>
              <a:gd name="connsiteX99" fmla="*/ 3255264 w 3379623"/>
              <a:gd name="connsiteY99" fmla="*/ 1298448 h 3657700"/>
              <a:gd name="connsiteX100" fmla="*/ 3218688 w 3379623"/>
              <a:gd name="connsiteY100" fmla="*/ 1399032 h 3657700"/>
              <a:gd name="connsiteX101" fmla="*/ 3200400 w 3379623"/>
              <a:gd name="connsiteY101" fmla="*/ 1517904 h 3657700"/>
              <a:gd name="connsiteX102" fmla="*/ 3118104 w 3379623"/>
              <a:gd name="connsiteY102" fmla="*/ 1783080 h 3657700"/>
              <a:gd name="connsiteX103" fmla="*/ 3090672 w 3379623"/>
              <a:gd name="connsiteY103" fmla="*/ 1847088 h 3657700"/>
              <a:gd name="connsiteX104" fmla="*/ 3017520 w 3379623"/>
              <a:gd name="connsiteY104" fmla="*/ 1975104 h 3657700"/>
              <a:gd name="connsiteX105" fmla="*/ 2999232 w 3379623"/>
              <a:gd name="connsiteY105" fmla="*/ 2048256 h 3657700"/>
              <a:gd name="connsiteX106" fmla="*/ 2962656 w 3379623"/>
              <a:gd name="connsiteY106" fmla="*/ 2121408 h 3657700"/>
              <a:gd name="connsiteX107" fmla="*/ 2944368 w 3379623"/>
              <a:gd name="connsiteY107" fmla="*/ 2212848 h 3657700"/>
              <a:gd name="connsiteX108" fmla="*/ 2944368 w 3379623"/>
              <a:gd name="connsiteY108" fmla="*/ 2532888 h 3657700"/>
              <a:gd name="connsiteX109" fmla="*/ 2980944 w 3379623"/>
              <a:gd name="connsiteY109" fmla="*/ 2651760 h 3657700"/>
              <a:gd name="connsiteX110" fmla="*/ 2971800 w 3379623"/>
              <a:gd name="connsiteY110" fmla="*/ 2770632 h 3657700"/>
              <a:gd name="connsiteX111" fmla="*/ 2944368 w 3379623"/>
              <a:gd name="connsiteY111" fmla="*/ 2816352 h 3657700"/>
              <a:gd name="connsiteX112" fmla="*/ 2898648 w 3379623"/>
              <a:gd name="connsiteY112" fmla="*/ 2862072 h 3657700"/>
              <a:gd name="connsiteX113" fmla="*/ 2697480 w 3379623"/>
              <a:gd name="connsiteY113" fmla="*/ 3026664 h 3657700"/>
              <a:gd name="connsiteX114" fmla="*/ 2578608 w 3379623"/>
              <a:gd name="connsiteY114" fmla="*/ 3191256 h 3657700"/>
              <a:gd name="connsiteX115" fmla="*/ 2551176 w 3379623"/>
              <a:gd name="connsiteY115" fmla="*/ 3273552 h 3657700"/>
              <a:gd name="connsiteX116" fmla="*/ 2542032 w 3379623"/>
              <a:gd name="connsiteY116" fmla="*/ 3337560 h 3657700"/>
              <a:gd name="connsiteX117" fmla="*/ 2523744 w 3379623"/>
              <a:gd name="connsiteY117" fmla="*/ 3538728 h 3657700"/>
              <a:gd name="connsiteX118" fmla="*/ 2505456 w 3379623"/>
              <a:gd name="connsiteY118" fmla="*/ 3584448 h 3657700"/>
              <a:gd name="connsiteX119" fmla="*/ 2487168 w 3379623"/>
              <a:gd name="connsiteY119" fmla="*/ 3621024 h 3657700"/>
              <a:gd name="connsiteX120" fmla="*/ 2487168 w 3379623"/>
              <a:gd name="connsiteY120" fmla="*/ 3657600 h 36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379623" h="3657700">
                <a:moveTo>
                  <a:pt x="2487168" y="3657600"/>
                </a:moveTo>
                <a:cubicBezTo>
                  <a:pt x="2438400" y="3659124"/>
                  <a:pt x="2291687" y="3642948"/>
                  <a:pt x="2194560" y="3630168"/>
                </a:cubicBezTo>
                <a:cubicBezTo>
                  <a:pt x="2175447" y="3627653"/>
                  <a:pt x="2156114" y="3621983"/>
                  <a:pt x="2139696" y="3611880"/>
                </a:cubicBezTo>
                <a:cubicBezTo>
                  <a:pt x="2115763" y="3597152"/>
                  <a:pt x="2096337" y="3576076"/>
                  <a:pt x="2075688" y="3557016"/>
                </a:cubicBezTo>
                <a:cubicBezTo>
                  <a:pt x="2056684" y="3539474"/>
                  <a:pt x="2043957" y="3513718"/>
                  <a:pt x="2020824" y="3502152"/>
                </a:cubicBezTo>
                <a:cubicBezTo>
                  <a:pt x="2002536" y="3493008"/>
                  <a:pt x="1982711" y="3486445"/>
                  <a:pt x="1965960" y="3474720"/>
                </a:cubicBezTo>
                <a:cubicBezTo>
                  <a:pt x="1951835" y="3464832"/>
                  <a:pt x="1942200" y="3449678"/>
                  <a:pt x="1929384" y="3438144"/>
                </a:cubicBezTo>
                <a:cubicBezTo>
                  <a:pt x="1911689" y="3422219"/>
                  <a:pt x="1894022" y="3406076"/>
                  <a:pt x="1874520" y="3392424"/>
                </a:cubicBezTo>
                <a:cubicBezTo>
                  <a:pt x="1863353" y="3384607"/>
                  <a:pt x="1848849" y="3382315"/>
                  <a:pt x="1837944" y="3374136"/>
                </a:cubicBezTo>
                <a:cubicBezTo>
                  <a:pt x="1824150" y="3363791"/>
                  <a:pt x="1814255" y="3349015"/>
                  <a:pt x="1801368" y="3337560"/>
                </a:cubicBezTo>
                <a:cubicBezTo>
                  <a:pt x="1786781" y="3324594"/>
                  <a:pt x="1770336" y="3313836"/>
                  <a:pt x="1755648" y="3300984"/>
                </a:cubicBezTo>
                <a:cubicBezTo>
                  <a:pt x="1745916" y="3292469"/>
                  <a:pt x="1738034" y="3281968"/>
                  <a:pt x="1728216" y="3273552"/>
                </a:cubicBezTo>
                <a:cubicBezTo>
                  <a:pt x="1716645" y="3263634"/>
                  <a:pt x="1703211" y="3256038"/>
                  <a:pt x="1691640" y="3246120"/>
                </a:cubicBezTo>
                <a:cubicBezTo>
                  <a:pt x="1681822" y="3237704"/>
                  <a:pt x="1674773" y="3226145"/>
                  <a:pt x="1664208" y="3218688"/>
                </a:cubicBezTo>
                <a:cubicBezTo>
                  <a:pt x="1622764" y="3189434"/>
                  <a:pt x="1580237" y="3161561"/>
                  <a:pt x="1536192" y="3136392"/>
                </a:cubicBezTo>
                <a:cubicBezTo>
                  <a:pt x="1514856" y="3124200"/>
                  <a:pt x="1492316" y="3113908"/>
                  <a:pt x="1472184" y="3099816"/>
                </a:cubicBezTo>
                <a:cubicBezTo>
                  <a:pt x="1461590" y="3092400"/>
                  <a:pt x="1455765" y="3079161"/>
                  <a:pt x="1444752" y="3072384"/>
                </a:cubicBezTo>
                <a:cubicBezTo>
                  <a:pt x="1415729" y="3054524"/>
                  <a:pt x="1380574" y="3047111"/>
                  <a:pt x="1353312" y="3026664"/>
                </a:cubicBezTo>
                <a:cubicBezTo>
                  <a:pt x="1302518" y="2988568"/>
                  <a:pt x="1329804" y="3007073"/>
                  <a:pt x="1271016" y="2971800"/>
                </a:cubicBezTo>
                <a:cubicBezTo>
                  <a:pt x="1261872" y="2959608"/>
                  <a:pt x="1255155" y="2945142"/>
                  <a:pt x="1243584" y="2935224"/>
                </a:cubicBezTo>
                <a:cubicBezTo>
                  <a:pt x="1233235" y="2926353"/>
                  <a:pt x="1216647" y="2926575"/>
                  <a:pt x="1207008" y="2916936"/>
                </a:cubicBezTo>
                <a:cubicBezTo>
                  <a:pt x="1185455" y="2895383"/>
                  <a:pt x="1173697" y="2865337"/>
                  <a:pt x="1152144" y="2843784"/>
                </a:cubicBezTo>
                <a:cubicBezTo>
                  <a:pt x="1139952" y="2831592"/>
                  <a:pt x="1126339" y="2820672"/>
                  <a:pt x="1115568" y="2807208"/>
                </a:cubicBezTo>
                <a:cubicBezTo>
                  <a:pt x="1038685" y="2711104"/>
                  <a:pt x="1101274" y="2787764"/>
                  <a:pt x="1069848" y="2724912"/>
                </a:cubicBezTo>
                <a:cubicBezTo>
                  <a:pt x="1057617" y="2700451"/>
                  <a:pt x="1028442" y="2671947"/>
                  <a:pt x="1014984" y="2651760"/>
                </a:cubicBezTo>
                <a:cubicBezTo>
                  <a:pt x="1007423" y="2640418"/>
                  <a:pt x="1003459" y="2627019"/>
                  <a:pt x="996696" y="2615184"/>
                </a:cubicBezTo>
                <a:cubicBezTo>
                  <a:pt x="991244" y="2605642"/>
                  <a:pt x="983745" y="2597359"/>
                  <a:pt x="978408" y="2587752"/>
                </a:cubicBezTo>
                <a:cubicBezTo>
                  <a:pt x="968478" y="2569878"/>
                  <a:pt x="960906" y="2550762"/>
                  <a:pt x="950976" y="2532888"/>
                </a:cubicBezTo>
                <a:cubicBezTo>
                  <a:pt x="945639" y="2523281"/>
                  <a:pt x="939152" y="2514344"/>
                  <a:pt x="932688" y="2505456"/>
                </a:cubicBezTo>
                <a:cubicBezTo>
                  <a:pt x="909794" y="2473977"/>
                  <a:pt x="880827" y="2439470"/>
                  <a:pt x="859536" y="2404872"/>
                </a:cubicBezTo>
                <a:cubicBezTo>
                  <a:pt x="846703" y="2384019"/>
                  <a:pt x="791407" y="2287706"/>
                  <a:pt x="768096" y="2258568"/>
                </a:cubicBezTo>
                <a:cubicBezTo>
                  <a:pt x="757325" y="2245104"/>
                  <a:pt x="742741" y="2235083"/>
                  <a:pt x="731520" y="2221992"/>
                </a:cubicBezTo>
                <a:cubicBezTo>
                  <a:pt x="724368" y="2213648"/>
                  <a:pt x="721003" y="2202331"/>
                  <a:pt x="713232" y="2194560"/>
                </a:cubicBezTo>
                <a:cubicBezTo>
                  <a:pt x="705461" y="2186789"/>
                  <a:pt x="694243" y="2183307"/>
                  <a:pt x="685800" y="2176272"/>
                </a:cubicBezTo>
                <a:cubicBezTo>
                  <a:pt x="675866" y="2167993"/>
                  <a:pt x="665884" y="2159363"/>
                  <a:pt x="658368" y="2148840"/>
                </a:cubicBezTo>
                <a:cubicBezTo>
                  <a:pt x="650445" y="2137748"/>
                  <a:pt x="649719" y="2121903"/>
                  <a:pt x="640080" y="2112264"/>
                </a:cubicBezTo>
                <a:cubicBezTo>
                  <a:pt x="630441" y="2102625"/>
                  <a:pt x="615696" y="2100072"/>
                  <a:pt x="603504" y="2093976"/>
                </a:cubicBezTo>
                <a:cubicBezTo>
                  <a:pt x="575756" y="2056979"/>
                  <a:pt x="569007" y="2044388"/>
                  <a:pt x="530352" y="2011680"/>
                </a:cubicBezTo>
                <a:cubicBezTo>
                  <a:pt x="507084" y="1991992"/>
                  <a:pt x="478753" y="1978369"/>
                  <a:pt x="457200" y="1956816"/>
                </a:cubicBezTo>
                <a:cubicBezTo>
                  <a:pt x="422952" y="1922568"/>
                  <a:pt x="442036" y="1933473"/>
                  <a:pt x="402336" y="1920240"/>
                </a:cubicBezTo>
                <a:cubicBezTo>
                  <a:pt x="393192" y="1908048"/>
                  <a:pt x="386373" y="1893700"/>
                  <a:pt x="374904" y="1883664"/>
                </a:cubicBezTo>
                <a:cubicBezTo>
                  <a:pt x="361529" y="1871961"/>
                  <a:pt x="343402" y="1866896"/>
                  <a:pt x="329184" y="1856232"/>
                </a:cubicBezTo>
                <a:cubicBezTo>
                  <a:pt x="318839" y="1848473"/>
                  <a:pt x="311960" y="1836739"/>
                  <a:pt x="301752" y="1828800"/>
                </a:cubicBezTo>
                <a:cubicBezTo>
                  <a:pt x="284402" y="1815306"/>
                  <a:pt x="263576" y="1806528"/>
                  <a:pt x="246888" y="1792224"/>
                </a:cubicBezTo>
                <a:cubicBezTo>
                  <a:pt x="220706" y="1769782"/>
                  <a:pt x="200664" y="1740614"/>
                  <a:pt x="173736" y="1719072"/>
                </a:cubicBezTo>
                <a:lnTo>
                  <a:pt x="128016" y="1682496"/>
                </a:lnTo>
                <a:cubicBezTo>
                  <a:pt x="119888" y="1658112"/>
                  <a:pt x="115650" y="1641087"/>
                  <a:pt x="100584" y="1618488"/>
                </a:cubicBezTo>
                <a:cubicBezTo>
                  <a:pt x="89758" y="1602249"/>
                  <a:pt x="75718" y="1588381"/>
                  <a:pt x="64008" y="1572768"/>
                </a:cubicBezTo>
                <a:cubicBezTo>
                  <a:pt x="57414" y="1563976"/>
                  <a:pt x="51816" y="1554480"/>
                  <a:pt x="45720" y="1545336"/>
                </a:cubicBezTo>
                <a:cubicBezTo>
                  <a:pt x="42672" y="1533144"/>
                  <a:pt x="39302" y="1521028"/>
                  <a:pt x="36576" y="1508760"/>
                </a:cubicBezTo>
                <a:cubicBezTo>
                  <a:pt x="33205" y="1493588"/>
                  <a:pt x="31201" y="1478118"/>
                  <a:pt x="27432" y="1463040"/>
                </a:cubicBezTo>
                <a:cubicBezTo>
                  <a:pt x="25094" y="1453689"/>
                  <a:pt x="20626" y="1444959"/>
                  <a:pt x="18288" y="1435608"/>
                </a:cubicBezTo>
                <a:cubicBezTo>
                  <a:pt x="9374" y="1399952"/>
                  <a:pt x="5161" y="1362009"/>
                  <a:pt x="0" y="1325880"/>
                </a:cubicBezTo>
                <a:cubicBezTo>
                  <a:pt x="3048" y="1158240"/>
                  <a:pt x="4488" y="990563"/>
                  <a:pt x="9144" y="822960"/>
                </a:cubicBezTo>
                <a:cubicBezTo>
                  <a:pt x="10585" y="771074"/>
                  <a:pt x="12947" y="719142"/>
                  <a:pt x="18288" y="667512"/>
                </a:cubicBezTo>
                <a:cubicBezTo>
                  <a:pt x="22104" y="630628"/>
                  <a:pt x="29742" y="594229"/>
                  <a:pt x="36576" y="557784"/>
                </a:cubicBezTo>
                <a:cubicBezTo>
                  <a:pt x="38892" y="545432"/>
                  <a:pt x="40770" y="532759"/>
                  <a:pt x="45720" y="521208"/>
                </a:cubicBezTo>
                <a:cubicBezTo>
                  <a:pt x="50049" y="511107"/>
                  <a:pt x="57912" y="502920"/>
                  <a:pt x="64008" y="493776"/>
                </a:cubicBezTo>
                <a:cubicBezTo>
                  <a:pt x="67486" y="476386"/>
                  <a:pt x="72923" y="439369"/>
                  <a:pt x="82296" y="420624"/>
                </a:cubicBezTo>
                <a:cubicBezTo>
                  <a:pt x="87211" y="410794"/>
                  <a:pt x="95669" y="403022"/>
                  <a:pt x="100584" y="393192"/>
                </a:cubicBezTo>
                <a:cubicBezTo>
                  <a:pt x="104895" y="384571"/>
                  <a:pt x="104381" y="373780"/>
                  <a:pt x="109728" y="365760"/>
                </a:cubicBezTo>
                <a:cubicBezTo>
                  <a:pt x="116901" y="355000"/>
                  <a:pt x="128881" y="348262"/>
                  <a:pt x="137160" y="338328"/>
                </a:cubicBezTo>
                <a:cubicBezTo>
                  <a:pt x="162771" y="307595"/>
                  <a:pt x="164206" y="275792"/>
                  <a:pt x="210312" y="256032"/>
                </a:cubicBezTo>
                <a:cubicBezTo>
                  <a:pt x="231648" y="246888"/>
                  <a:pt x="254269" y="240296"/>
                  <a:pt x="274320" y="228600"/>
                </a:cubicBezTo>
                <a:cubicBezTo>
                  <a:pt x="291178" y="218766"/>
                  <a:pt x="302025" y="199530"/>
                  <a:pt x="320040" y="192024"/>
                </a:cubicBezTo>
                <a:cubicBezTo>
                  <a:pt x="376099" y="168666"/>
                  <a:pt x="435904" y="155574"/>
                  <a:pt x="493776" y="137160"/>
                </a:cubicBezTo>
                <a:cubicBezTo>
                  <a:pt x="502961" y="134238"/>
                  <a:pt x="512064" y="131064"/>
                  <a:pt x="521208" y="128016"/>
                </a:cubicBezTo>
                <a:cubicBezTo>
                  <a:pt x="585345" y="106637"/>
                  <a:pt x="509354" y="133404"/>
                  <a:pt x="621792" y="82296"/>
                </a:cubicBezTo>
                <a:cubicBezTo>
                  <a:pt x="642682" y="72800"/>
                  <a:pt x="719111" y="55680"/>
                  <a:pt x="722376" y="54864"/>
                </a:cubicBezTo>
                <a:cubicBezTo>
                  <a:pt x="803655" y="34544"/>
                  <a:pt x="818264" y="29016"/>
                  <a:pt x="941832" y="27432"/>
                </a:cubicBezTo>
                <a:lnTo>
                  <a:pt x="1655064" y="18288"/>
                </a:lnTo>
                <a:lnTo>
                  <a:pt x="1737360" y="9144"/>
                </a:lnTo>
                <a:cubicBezTo>
                  <a:pt x="1761765" y="6273"/>
                  <a:pt x="1785938" y="0"/>
                  <a:pt x="1810512" y="0"/>
                </a:cubicBezTo>
                <a:cubicBezTo>
                  <a:pt x="1886773" y="0"/>
                  <a:pt x="1962912" y="6096"/>
                  <a:pt x="2039112" y="9144"/>
                </a:cubicBezTo>
                <a:cubicBezTo>
                  <a:pt x="2157721" y="48680"/>
                  <a:pt x="1953858" y="-18495"/>
                  <a:pt x="2103120" y="27432"/>
                </a:cubicBezTo>
                <a:cubicBezTo>
                  <a:pt x="2130757" y="35936"/>
                  <a:pt x="2156894" y="50110"/>
                  <a:pt x="2185416" y="54864"/>
                </a:cubicBezTo>
                <a:cubicBezTo>
                  <a:pt x="2228528" y="62049"/>
                  <a:pt x="2238662" y="62239"/>
                  <a:pt x="2276856" y="73152"/>
                </a:cubicBezTo>
                <a:cubicBezTo>
                  <a:pt x="2286124" y="75800"/>
                  <a:pt x="2295429" y="78499"/>
                  <a:pt x="2304288" y="82296"/>
                </a:cubicBezTo>
                <a:cubicBezTo>
                  <a:pt x="2316817" y="87666"/>
                  <a:pt x="2328335" y="95214"/>
                  <a:pt x="2340864" y="100584"/>
                </a:cubicBezTo>
                <a:cubicBezTo>
                  <a:pt x="2376794" y="115983"/>
                  <a:pt x="2371392" y="104336"/>
                  <a:pt x="2414016" y="128016"/>
                </a:cubicBezTo>
                <a:cubicBezTo>
                  <a:pt x="2427338" y="135417"/>
                  <a:pt x="2437360" y="147887"/>
                  <a:pt x="2450592" y="155448"/>
                </a:cubicBezTo>
                <a:cubicBezTo>
                  <a:pt x="2458961" y="160230"/>
                  <a:pt x="2469165" y="160795"/>
                  <a:pt x="2478024" y="164592"/>
                </a:cubicBezTo>
                <a:cubicBezTo>
                  <a:pt x="2490553" y="169962"/>
                  <a:pt x="2502017" y="177637"/>
                  <a:pt x="2514600" y="182880"/>
                </a:cubicBezTo>
                <a:cubicBezTo>
                  <a:pt x="2538639" y="192896"/>
                  <a:pt x="2564044" y="199536"/>
                  <a:pt x="2587752" y="210312"/>
                </a:cubicBezTo>
                <a:cubicBezTo>
                  <a:pt x="2597757" y="214860"/>
                  <a:pt x="2605141" y="224137"/>
                  <a:pt x="2615184" y="228600"/>
                </a:cubicBezTo>
                <a:cubicBezTo>
                  <a:pt x="2632800" y="236429"/>
                  <a:pt x="2652806" y="238267"/>
                  <a:pt x="2670048" y="246888"/>
                </a:cubicBezTo>
                <a:cubicBezTo>
                  <a:pt x="2688336" y="256032"/>
                  <a:pt x="2706038" y="266456"/>
                  <a:pt x="2724912" y="274320"/>
                </a:cubicBezTo>
                <a:cubicBezTo>
                  <a:pt x="2849936" y="326414"/>
                  <a:pt x="2704711" y="256476"/>
                  <a:pt x="2843784" y="310896"/>
                </a:cubicBezTo>
                <a:cubicBezTo>
                  <a:pt x="2893355" y="330293"/>
                  <a:pt x="2938905" y="360280"/>
                  <a:pt x="2990088" y="374904"/>
                </a:cubicBezTo>
                <a:cubicBezTo>
                  <a:pt x="3011424" y="381000"/>
                  <a:pt x="3033700" y="384451"/>
                  <a:pt x="3054096" y="393192"/>
                </a:cubicBezTo>
                <a:cubicBezTo>
                  <a:pt x="3293211" y="495670"/>
                  <a:pt x="3116148" y="435212"/>
                  <a:pt x="3209544" y="466344"/>
                </a:cubicBezTo>
                <a:cubicBezTo>
                  <a:pt x="3224784" y="478536"/>
                  <a:pt x="3241464" y="489120"/>
                  <a:pt x="3255264" y="502920"/>
                </a:cubicBezTo>
                <a:cubicBezTo>
                  <a:pt x="3263035" y="510691"/>
                  <a:pt x="3266958" y="521560"/>
                  <a:pt x="3273552" y="530352"/>
                </a:cubicBezTo>
                <a:cubicBezTo>
                  <a:pt x="3285262" y="545965"/>
                  <a:pt x="3299650" y="559606"/>
                  <a:pt x="3310128" y="576072"/>
                </a:cubicBezTo>
                <a:cubicBezTo>
                  <a:pt x="3387392" y="697488"/>
                  <a:pt x="3309635" y="584230"/>
                  <a:pt x="3346704" y="658368"/>
                </a:cubicBezTo>
                <a:cubicBezTo>
                  <a:pt x="3351619" y="668198"/>
                  <a:pt x="3358896" y="676656"/>
                  <a:pt x="3364992" y="685800"/>
                </a:cubicBezTo>
                <a:cubicBezTo>
                  <a:pt x="3394523" y="862985"/>
                  <a:pt x="3379386" y="737710"/>
                  <a:pt x="3319272" y="1115568"/>
                </a:cubicBezTo>
                <a:cubicBezTo>
                  <a:pt x="3317758" y="1125087"/>
                  <a:pt x="3313708" y="1134051"/>
                  <a:pt x="3310128" y="1143000"/>
                </a:cubicBezTo>
                <a:cubicBezTo>
                  <a:pt x="3301507" y="1164553"/>
                  <a:pt x="3290422" y="1185118"/>
                  <a:pt x="3282696" y="1207008"/>
                </a:cubicBezTo>
                <a:cubicBezTo>
                  <a:pt x="3272105" y="1237016"/>
                  <a:pt x="3265327" y="1268259"/>
                  <a:pt x="3255264" y="1298448"/>
                </a:cubicBezTo>
                <a:cubicBezTo>
                  <a:pt x="3243982" y="1332293"/>
                  <a:pt x="3230880" y="1365504"/>
                  <a:pt x="3218688" y="1399032"/>
                </a:cubicBezTo>
                <a:cubicBezTo>
                  <a:pt x="3212592" y="1438656"/>
                  <a:pt x="3207901" y="1478522"/>
                  <a:pt x="3200400" y="1517904"/>
                </a:cubicBezTo>
                <a:cubicBezTo>
                  <a:pt x="3185616" y="1595521"/>
                  <a:pt x="3136728" y="1730934"/>
                  <a:pt x="3118104" y="1783080"/>
                </a:cubicBezTo>
                <a:cubicBezTo>
                  <a:pt x="3110297" y="1804941"/>
                  <a:pt x="3101443" y="1826525"/>
                  <a:pt x="3090672" y="1847088"/>
                </a:cubicBezTo>
                <a:cubicBezTo>
                  <a:pt x="3067867" y="1890624"/>
                  <a:pt x="3017520" y="1975104"/>
                  <a:pt x="3017520" y="1975104"/>
                </a:cubicBezTo>
                <a:cubicBezTo>
                  <a:pt x="3011424" y="1999488"/>
                  <a:pt x="3008057" y="2024722"/>
                  <a:pt x="2999232" y="2048256"/>
                </a:cubicBezTo>
                <a:cubicBezTo>
                  <a:pt x="2989660" y="2073782"/>
                  <a:pt x="2971277" y="2095545"/>
                  <a:pt x="2962656" y="2121408"/>
                </a:cubicBezTo>
                <a:cubicBezTo>
                  <a:pt x="2952826" y="2150897"/>
                  <a:pt x="2950464" y="2182368"/>
                  <a:pt x="2944368" y="2212848"/>
                </a:cubicBezTo>
                <a:cubicBezTo>
                  <a:pt x="2933603" y="2352797"/>
                  <a:pt x="2927462" y="2369465"/>
                  <a:pt x="2944368" y="2532888"/>
                </a:cubicBezTo>
                <a:cubicBezTo>
                  <a:pt x="2946137" y="2549986"/>
                  <a:pt x="2974591" y="2632700"/>
                  <a:pt x="2980944" y="2651760"/>
                </a:cubicBezTo>
                <a:cubicBezTo>
                  <a:pt x="2977896" y="2691384"/>
                  <a:pt x="2980421" y="2731837"/>
                  <a:pt x="2971800" y="2770632"/>
                </a:cubicBezTo>
                <a:cubicBezTo>
                  <a:pt x="2967945" y="2787982"/>
                  <a:pt x="2955471" y="2802474"/>
                  <a:pt x="2944368" y="2816352"/>
                </a:cubicBezTo>
                <a:cubicBezTo>
                  <a:pt x="2930904" y="2833182"/>
                  <a:pt x="2915055" y="2848096"/>
                  <a:pt x="2898648" y="2862072"/>
                </a:cubicBezTo>
                <a:cubicBezTo>
                  <a:pt x="2832694" y="2918255"/>
                  <a:pt x="2752946" y="2960105"/>
                  <a:pt x="2697480" y="3026664"/>
                </a:cubicBezTo>
                <a:cubicBezTo>
                  <a:pt x="2636588" y="3099734"/>
                  <a:pt x="2608592" y="3116295"/>
                  <a:pt x="2578608" y="3191256"/>
                </a:cubicBezTo>
                <a:cubicBezTo>
                  <a:pt x="2567869" y="3218104"/>
                  <a:pt x="2560320" y="3246120"/>
                  <a:pt x="2551176" y="3273552"/>
                </a:cubicBezTo>
                <a:cubicBezTo>
                  <a:pt x="2548128" y="3294888"/>
                  <a:pt x="2543983" y="3316096"/>
                  <a:pt x="2542032" y="3337560"/>
                </a:cubicBezTo>
                <a:cubicBezTo>
                  <a:pt x="2539646" y="3363806"/>
                  <a:pt x="2535515" y="3491644"/>
                  <a:pt x="2523744" y="3538728"/>
                </a:cubicBezTo>
                <a:cubicBezTo>
                  <a:pt x="2519763" y="3554652"/>
                  <a:pt x="2512122" y="3569449"/>
                  <a:pt x="2505456" y="3584448"/>
                </a:cubicBezTo>
                <a:cubicBezTo>
                  <a:pt x="2499920" y="3596904"/>
                  <a:pt x="2492538" y="3608495"/>
                  <a:pt x="2487168" y="3621024"/>
                </a:cubicBezTo>
                <a:cubicBezTo>
                  <a:pt x="2471407" y="3657799"/>
                  <a:pt x="2535936" y="3656076"/>
                  <a:pt x="2487168" y="36576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5">
            <a:extLst>
              <a:ext uri="{FF2B5EF4-FFF2-40B4-BE49-F238E27FC236}">
                <a16:creationId xmlns:a16="http://schemas.microsoft.com/office/drawing/2014/main" id="{4022D294-C084-FCFE-5BB3-07100CC65985}"/>
              </a:ext>
            </a:extLst>
          </p:cNvPr>
          <p:cNvSpPr/>
          <p:nvPr/>
        </p:nvSpPr>
        <p:spPr>
          <a:xfrm rot="4079886">
            <a:off x="2395587" y="1824002"/>
            <a:ext cx="74756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6">
            <a:extLst>
              <a:ext uri="{FF2B5EF4-FFF2-40B4-BE49-F238E27FC236}">
                <a16:creationId xmlns:a16="http://schemas.microsoft.com/office/drawing/2014/main" id="{374AE019-6DA5-0608-3E4A-20A1D85E4F84}"/>
              </a:ext>
            </a:extLst>
          </p:cNvPr>
          <p:cNvSpPr/>
          <p:nvPr/>
        </p:nvSpPr>
        <p:spPr>
          <a:xfrm rot="4831870">
            <a:off x="3232358" y="1674284"/>
            <a:ext cx="74756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39CBDCD5-D9ED-F42B-06AF-769B16584086}"/>
              </a:ext>
            </a:extLst>
          </p:cNvPr>
          <p:cNvSpPr/>
          <p:nvPr/>
        </p:nvSpPr>
        <p:spPr>
          <a:xfrm rot="5400000">
            <a:off x="4094130" y="1760720"/>
            <a:ext cx="74756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3631B67A-560E-73B1-0692-C0FC18E15B99}"/>
              </a:ext>
            </a:extLst>
          </p:cNvPr>
          <p:cNvSpPr/>
          <p:nvPr/>
        </p:nvSpPr>
        <p:spPr>
          <a:xfrm rot="6488703">
            <a:off x="4891831" y="1884793"/>
            <a:ext cx="74756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6840DB9-53A9-5A54-CC06-399CB08B8BD5}"/>
              </a:ext>
            </a:extLst>
          </p:cNvPr>
          <p:cNvSpPr txBox="1"/>
          <p:nvPr/>
        </p:nvSpPr>
        <p:spPr>
          <a:xfrm>
            <a:off x="3343657" y="1059474"/>
            <a:ext cx="2191076" cy="369332"/>
          </a:xfrm>
          <a:prstGeom prst="rect">
            <a:avLst/>
          </a:prstGeom>
          <a:noFill/>
        </p:spPr>
        <p:txBody>
          <a:bodyPr wrap="square" rtlCol="0">
            <a:spAutoFit/>
          </a:bodyPr>
          <a:lstStyle/>
          <a:p>
            <a:r>
              <a:rPr lang="en-US"/>
              <a:t>Stormwater</a:t>
            </a:r>
          </a:p>
        </p:txBody>
      </p:sp>
      <p:sp>
        <p:nvSpPr>
          <p:cNvPr id="11" name="Rectangle 10">
            <a:extLst>
              <a:ext uri="{FF2B5EF4-FFF2-40B4-BE49-F238E27FC236}">
                <a16:creationId xmlns:a16="http://schemas.microsoft.com/office/drawing/2014/main" id="{6B7CA8C0-679D-AD4B-3026-8F7047C9D2E6}"/>
              </a:ext>
            </a:extLst>
          </p:cNvPr>
          <p:cNvSpPr/>
          <p:nvPr/>
        </p:nvSpPr>
        <p:spPr>
          <a:xfrm>
            <a:off x="2718283" y="2768851"/>
            <a:ext cx="1113341" cy="623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A92A598A-ADE6-58C5-BC9A-9F376B9B4157}"/>
              </a:ext>
            </a:extLst>
          </p:cNvPr>
          <p:cNvSpPr/>
          <p:nvPr/>
        </p:nvSpPr>
        <p:spPr>
          <a:xfrm>
            <a:off x="4802344" y="3259093"/>
            <a:ext cx="1082001" cy="1215162"/>
          </a:xfrm>
          <a:custGeom>
            <a:avLst/>
            <a:gdLst>
              <a:gd name="connsiteX0" fmla="*/ 275357 w 622829"/>
              <a:gd name="connsiteY0" fmla="*/ 18288 h 804672"/>
              <a:gd name="connsiteX1" fmla="*/ 92477 w 622829"/>
              <a:gd name="connsiteY1" fmla="*/ 18288 h 804672"/>
              <a:gd name="connsiteX2" fmla="*/ 55901 w 622829"/>
              <a:gd name="connsiteY2" fmla="*/ 73152 h 804672"/>
              <a:gd name="connsiteX3" fmla="*/ 10181 w 622829"/>
              <a:gd name="connsiteY3" fmla="*/ 219456 h 804672"/>
              <a:gd name="connsiteX4" fmla="*/ 10181 w 622829"/>
              <a:gd name="connsiteY4" fmla="*/ 402336 h 804672"/>
              <a:gd name="connsiteX5" fmla="*/ 46757 w 622829"/>
              <a:gd name="connsiteY5" fmla="*/ 466344 h 804672"/>
              <a:gd name="connsiteX6" fmla="*/ 83333 w 622829"/>
              <a:gd name="connsiteY6" fmla="*/ 512064 h 804672"/>
              <a:gd name="connsiteX7" fmla="*/ 183917 w 622829"/>
              <a:gd name="connsiteY7" fmla="*/ 557784 h 804672"/>
              <a:gd name="connsiteX8" fmla="*/ 220493 w 622829"/>
              <a:gd name="connsiteY8" fmla="*/ 576072 h 804672"/>
              <a:gd name="connsiteX9" fmla="*/ 275357 w 622829"/>
              <a:gd name="connsiteY9" fmla="*/ 585216 h 804672"/>
              <a:gd name="connsiteX10" fmla="*/ 348509 w 622829"/>
              <a:gd name="connsiteY10" fmla="*/ 649224 h 804672"/>
              <a:gd name="connsiteX11" fmla="*/ 357653 w 622829"/>
              <a:gd name="connsiteY11" fmla="*/ 676656 h 804672"/>
              <a:gd name="connsiteX12" fmla="*/ 385085 w 622829"/>
              <a:gd name="connsiteY12" fmla="*/ 722376 h 804672"/>
              <a:gd name="connsiteX13" fmla="*/ 403373 w 622829"/>
              <a:gd name="connsiteY13" fmla="*/ 786384 h 804672"/>
              <a:gd name="connsiteX14" fmla="*/ 430805 w 622829"/>
              <a:gd name="connsiteY14" fmla="*/ 804672 h 804672"/>
              <a:gd name="connsiteX15" fmla="*/ 567965 w 622829"/>
              <a:gd name="connsiteY15" fmla="*/ 722376 h 804672"/>
              <a:gd name="connsiteX16" fmla="*/ 595397 w 622829"/>
              <a:gd name="connsiteY16" fmla="*/ 685800 h 804672"/>
              <a:gd name="connsiteX17" fmla="*/ 622829 w 622829"/>
              <a:gd name="connsiteY17" fmla="*/ 594360 h 804672"/>
              <a:gd name="connsiteX18" fmla="*/ 613685 w 622829"/>
              <a:gd name="connsiteY18" fmla="*/ 402336 h 804672"/>
              <a:gd name="connsiteX19" fmla="*/ 604541 w 622829"/>
              <a:gd name="connsiteY19" fmla="*/ 365760 h 804672"/>
              <a:gd name="connsiteX20" fmla="*/ 567965 w 622829"/>
              <a:gd name="connsiteY20" fmla="*/ 210312 h 804672"/>
              <a:gd name="connsiteX21" fmla="*/ 549677 w 622829"/>
              <a:gd name="connsiteY21" fmla="*/ 155448 h 804672"/>
              <a:gd name="connsiteX22" fmla="*/ 540533 w 622829"/>
              <a:gd name="connsiteY22" fmla="*/ 128016 h 804672"/>
              <a:gd name="connsiteX23" fmla="*/ 513101 w 622829"/>
              <a:gd name="connsiteY23" fmla="*/ 118872 h 804672"/>
              <a:gd name="connsiteX24" fmla="*/ 449093 w 622829"/>
              <a:gd name="connsiteY24" fmla="*/ 73152 h 804672"/>
              <a:gd name="connsiteX25" fmla="*/ 412517 w 622829"/>
              <a:gd name="connsiteY25" fmla="*/ 64008 h 804672"/>
              <a:gd name="connsiteX26" fmla="*/ 357653 w 622829"/>
              <a:gd name="connsiteY26" fmla="*/ 45720 h 804672"/>
              <a:gd name="connsiteX27" fmla="*/ 330221 w 622829"/>
              <a:gd name="connsiteY27" fmla="*/ 36576 h 804672"/>
              <a:gd name="connsiteX28" fmla="*/ 275357 w 622829"/>
              <a:gd name="connsiteY28" fmla="*/ 18288 h 8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2829" h="804672">
                <a:moveTo>
                  <a:pt x="275357" y="18288"/>
                </a:moveTo>
                <a:cubicBezTo>
                  <a:pt x="153437" y="-6096"/>
                  <a:pt x="214397" y="-6096"/>
                  <a:pt x="92477" y="18288"/>
                </a:cubicBezTo>
                <a:cubicBezTo>
                  <a:pt x="80285" y="36576"/>
                  <a:pt x="61232" y="51829"/>
                  <a:pt x="55901" y="73152"/>
                </a:cubicBezTo>
                <a:cubicBezTo>
                  <a:pt x="37406" y="147131"/>
                  <a:pt x="50731" y="97806"/>
                  <a:pt x="10181" y="219456"/>
                </a:cubicBezTo>
                <a:cubicBezTo>
                  <a:pt x="229" y="299073"/>
                  <a:pt x="-6596" y="312858"/>
                  <a:pt x="10181" y="402336"/>
                </a:cubicBezTo>
                <a:cubicBezTo>
                  <a:pt x="12712" y="415836"/>
                  <a:pt x="37574" y="454100"/>
                  <a:pt x="46757" y="466344"/>
                </a:cubicBezTo>
                <a:cubicBezTo>
                  <a:pt x="58467" y="481957"/>
                  <a:pt x="67094" y="501238"/>
                  <a:pt x="83333" y="512064"/>
                </a:cubicBezTo>
                <a:cubicBezTo>
                  <a:pt x="113977" y="532493"/>
                  <a:pt x="150543" y="542209"/>
                  <a:pt x="183917" y="557784"/>
                </a:cubicBezTo>
                <a:cubicBezTo>
                  <a:pt x="196269" y="563548"/>
                  <a:pt x="207437" y="572155"/>
                  <a:pt x="220493" y="576072"/>
                </a:cubicBezTo>
                <a:cubicBezTo>
                  <a:pt x="238251" y="581400"/>
                  <a:pt x="257069" y="582168"/>
                  <a:pt x="275357" y="585216"/>
                </a:cubicBezTo>
                <a:cubicBezTo>
                  <a:pt x="307084" y="606368"/>
                  <a:pt x="321764" y="613563"/>
                  <a:pt x="348509" y="649224"/>
                </a:cubicBezTo>
                <a:cubicBezTo>
                  <a:pt x="354292" y="656935"/>
                  <a:pt x="353342" y="668035"/>
                  <a:pt x="357653" y="676656"/>
                </a:cubicBezTo>
                <a:cubicBezTo>
                  <a:pt x="365601" y="692552"/>
                  <a:pt x="375941" y="707136"/>
                  <a:pt x="385085" y="722376"/>
                </a:cubicBezTo>
                <a:cubicBezTo>
                  <a:pt x="385682" y="724766"/>
                  <a:pt x="398603" y="780421"/>
                  <a:pt x="403373" y="786384"/>
                </a:cubicBezTo>
                <a:cubicBezTo>
                  <a:pt x="410238" y="794966"/>
                  <a:pt x="421661" y="798576"/>
                  <a:pt x="430805" y="804672"/>
                </a:cubicBezTo>
                <a:cubicBezTo>
                  <a:pt x="525608" y="773071"/>
                  <a:pt x="503413" y="794100"/>
                  <a:pt x="567965" y="722376"/>
                </a:cubicBezTo>
                <a:cubicBezTo>
                  <a:pt x="578160" y="711048"/>
                  <a:pt x="586253" y="697992"/>
                  <a:pt x="595397" y="685800"/>
                </a:cubicBezTo>
                <a:cubicBezTo>
                  <a:pt x="617659" y="619014"/>
                  <a:pt x="609010" y="649638"/>
                  <a:pt x="622829" y="594360"/>
                </a:cubicBezTo>
                <a:cubicBezTo>
                  <a:pt x="619781" y="530352"/>
                  <a:pt x="618795" y="466212"/>
                  <a:pt x="613685" y="402336"/>
                </a:cubicBezTo>
                <a:cubicBezTo>
                  <a:pt x="612683" y="389809"/>
                  <a:pt x="607174" y="378048"/>
                  <a:pt x="604541" y="365760"/>
                </a:cubicBezTo>
                <a:cubicBezTo>
                  <a:pt x="583206" y="266197"/>
                  <a:pt x="593861" y="294474"/>
                  <a:pt x="567965" y="210312"/>
                </a:cubicBezTo>
                <a:cubicBezTo>
                  <a:pt x="562296" y="191887"/>
                  <a:pt x="555773" y="173736"/>
                  <a:pt x="549677" y="155448"/>
                </a:cubicBezTo>
                <a:cubicBezTo>
                  <a:pt x="546629" y="146304"/>
                  <a:pt x="549677" y="131064"/>
                  <a:pt x="540533" y="128016"/>
                </a:cubicBezTo>
                <a:lnTo>
                  <a:pt x="513101" y="118872"/>
                </a:lnTo>
                <a:cubicBezTo>
                  <a:pt x="508938" y="115749"/>
                  <a:pt x="459493" y="77609"/>
                  <a:pt x="449093" y="73152"/>
                </a:cubicBezTo>
                <a:cubicBezTo>
                  <a:pt x="437542" y="68202"/>
                  <a:pt x="424554" y="67619"/>
                  <a:pt x="412517" y="64008"/>
                </a:cubicBezTo>
                <a:cubicBezTo>
                  <a:pt x="394053" y="58469"/>
                  <a:pt x="375941" y="51816"/>
                  <a:pt x="357653" y="45720"/>
                </a:cubicBezTo>
                <a:lnTo>
                  <a:pt x="330221" y="36576"/>
                </a:lnTo>
                <a:lnTo>
                  <a:pt x="275357" y="1828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2EAC09-87E5-F83B-E739-AF27392D1D62}"/>
              </a:ext>
            </a:extLst>
          </p:cNvPr>
          <p:cNvSpPr/>
          <p:nvPr/>
        </p:nvSpPr>
        <p:spPr>
          <a:xfrm>
            <a:off x="5296765" y="5987720"/>
            <a:ext cx="199629" cy="236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0CED8EB-3113-C1EA-73B8-ACC043C0C48A}"/>
              </a:ext>
            </a:extLst>
          </p:cNvPr>
          <p:cNvSpPr txBox="1"/>
          <p:nvPr/>
        </p:nvSpPr>
        <p:spPr>
          <a:xfrm>
            <a:off x="2781926" y="2767023"/>
            <a:ext cx="1012789" cy="646331"/>
          </a:xfrm>
          <a:prstGeom prst="rect">
            <a:avLst/>
          </a:prstGeom>
          <a:noFill/>
        </p:spPr>
        <p:txBody>
          <a:bodyPr wrap="square" rtlCol="0">
            <a:spAutoFit/>
          </a:bodyPr>
          <a:lstStyle/>
          <a:p>
            <a:pPr algn="ctr"/>
            <a:r>
              <a:rPr lang="en-US"/>
              <a:t>SWMU/AOC</a:t>
            </a:r>
          </a:p>
        </p:txBody>
      </p:sp>
      <p:sp>
        <p:nvSpPr>
          <p:cNvPr id="15" name="TextBox 14">
            <a:extLst>
              <a:ext uri="{FF2B5EF4-FFF2-40B4-BE49-F238E27FC236}">
                <a16:creationId xmlns:a16="http://schemas.microsoft.com/office/drawing/2014/main" id="{AD23052D-5672-F257-F03E-1F1ADC856FD7}"/>
              </a:ext>
            </a:extLst>
          </p:cNvPr>
          <p:cNvSpPr txBox="1"/>
          <p:nvPr/>
        </p:nvSpPr>
        <p:spPr>
          <a:xfrm>
            <a:off x="5496394" y="5929670"/>
            <a:ext cx="1521441" cy="369332"/>
          </a:xfrm>
          <a:prstGeom prst="rect">
            <a:avLst/>
          </a:prstGeom>
          <a:noFill/>
        </p:spPr>
        <p:txBody>
          <a:bodyPr wrap="square" rtlCol="0">
            <a:spAutoFit/>
          </a:bodyPr>
          <a:lstStyle/>
          <a:p>
            <a:r>
              <a:rPr lang="en-US"/>
              <a:t>Sampler</a:t>
            </a:r>
          </a:p>
        </p:txBody>
      </p:sp>
      <p:sp>
        <p:nvSpPr>
          <p:cNvPr id="16" name="Arc 15">
            <a:extLst>
              <a:ext uri="{FF2B5EF4-FFF2-40B4-BE49-F238E27FC236}">
                <a16:creationId xmlns:a16="http://schemas.microsoft.com/office/drawing/2014/main" id="{CE4F1586-BCBE-3E3E-3553-78D8E1CC68DB}"/>
              </a:ext>
            </a:extLst>
          </p:cNvPr>
          <p:cNvSpPr/>
          <p:nvPr/>
        </p:nvSpPr>
        <p:spPr>
          <a:xfrm rot="11284085">
            <a:off x="4652601" y="3146395"/>
            <a:ext cx="1233727" cy="1207008"/>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A4625607-3F64-ECD1-8105-2E4AF2607C94}"/>
              </a:ext>
            </a:extLst>
          </p:cNvPr>
          <p:cNvSpPr txBox="1"/>
          <p:nvPr/>
        </p:nvSpPr>
        <p:spPr>
          <a:xfrm>
            <a:off x="5836522" y="5165110"/>
            <a:ext cx="1708708" cy="646331"/>
          </a:xfrm>
          <a:prstGeom prst="rect">
            <a:avLst/>
          </a:prstGeom>
          <a:noFill/>
        </p:spPr>
        <p:txBody>
          <a:bodyPr wrap="square" rtlCol="0">
            <a:spAutoFit/>
          </a:bodyPr>
          <a:lstStyle/>
          <a:p>
            <a:r>
              <a:rPr lang="en-US"/>
              <a:t>Stormwater runoff controls</a:t>
            </a:r>
          </a:p>
        </p:txBody>
      </p:sp>
      <p:cxnSp>
        <p:nvCxnSpPr>
          <p:cNvPr id="18" name="Straight Arrow Connector 17">
            <a:extLst>
              <a:ext uri="{FF2B5EF4-FFF2-40B4-BE49-F238E27FC236}">
                <a16:creationId xmlns:a16="http://schemas.microsoft.com/office/drawing/2014/main" id="{BDF799C2-B216-857D-11DD-877AD5AE3F80}"/>
              </a:ext>
            </a:extLst>
          </p:cNvPr>
          <p:cNvCxnSpPr>
            <a:stCxn id="17" idx="1"/>
          </p:cNvCxnSpPr>
          <p:nvPr/>
        </p:nvCxnSpPr>
        <p:spPr>
          <a:xfrm flipH="1" flipV="1">
            <a:off x="5403080" y="4919048"/>
            <a:ext cx="433442" cy="569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Arc 18">
            <a:extLst>
              <a:ext uri="{FF2B5EF4-FFF2-40B4-BE49-F238E27FC236}">
                <a16:creationId xmlns:a16="http://schemas.microsoft.com/office/drawing/2014/main" id="{80CE848B-AC5F-54B6-ACA6-BE80C0777FA7}"/>
              </a:ext>
            </a:extLst>
          </p:cNvPr>
          <p:cNvSpPr/>
          <p:nvPr/>
        </p:nvSpPr>
        <p:spPr>
          <a:xfrm rot="8847920">
            <a:off x="4871806" y="3574390"/>
            <a:ext cx="1233727" cy="1207008"/>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FEEB6274-1871-E088-3849-BB3379C7EA0B}"/>
              </a:ext>
            </a:extLst>
          </p:cNvPr>
          <p:cNvSpPr/>
          <p:nvPr/>
        </p:nvSpPr>
        <p:spPr>
          <a:xfrm rot="4614425">
            <a:off x="3053644" y="2524627"/>
            <a:ext cx="1233727" cy="1207008"/>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F2972101-5E16-C7D0-C80C-EEA460966E15}"/>
              </a:ext>
            </a:extLst>
          </p:cNvPr>
          <p:cNvSpPr/>
          <p:nvPr/>
        </p:nvSpPr>
        <p:spPr>
          <a:xfrm rot="7832616">
            <a:off x="2664662" y="2524626"/>
            <a:ext cx="1233727" cy="1207008"/>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ED92DCCB-87E1-354E-69D1-CC45748A3EA3}"/>
              </a:ext>
            </a:extLst>
          </p:cNvPr>
          <p:cNvCxnSpPr/>
          <p:nvPr/>
        </p:nvCxnSpPr>
        <p:spPr>
          <a:xfrm flipH="1" flipV="1">
            <a:off x="5884345" y="3910039"/>
            <a:ext cx="616464" cy="112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ight Arrow 34">
            <a:extLst>
              <a:ext uri="{FF2B5EF4-FFF2-40B4-BE49-F238E27FC236}">
                <a16:creationId xmlns:a16="http://schemas.microsoft.com/office/drawing/2014/main" id="{25E34FF2-7391-415C-4E8C-28FF81EF0DAB}"/>
              </a:ext>
            </a:extLst>
          </p:cNvPr>
          <p:cNvSpPr/>
          <p:nvPr/>
        </p:nvSpPr>
        <p:spPr>
          <a:xfrm rot="7212802">
            <a:off x="5647536" y="2181085"/>
            <a:ext cx="74756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A64DB05-4FE6-2CA4-B169-0AC24691BDA2}"/>
              </a:ext>
            </a:extLst>
          </p:cNvPr>
          <p:cNvSpPr txBox="1"/>
          <p:nvPr/>
        </p:nvSpPr>
        <p:spPr>
          <a:xfrm>
            <a:off x="1802547" y="4309677"/>
            <a:ext cx="1708708" cy="646331"/>
          </a:xfrm>
          <a:prstGeom prst="rect">
            <a:avLst/>
          </a:prstGeom>
          <a:noFill/>
        </p:spPr>
        <p:txBody>
          <a:bodyPr wrap="square" rtlCol="0">
            <a:spAutoFit/>
          </a:bodyPr>
          <a:lstStyle/>
          <a:p>
            <a:r>
              <a:rPr lang="en-US"/>
              <a:t>Stormwater runoff controls</a:t>
            </a:r>
          </a:p>
        </p:txBody>
      </p:sp>
      <p:sp>
        <p:nvSpPr>
          <p:cNvPr id="25" name="Arc 24">
            <a:extLst>
              <a:ext uri="{FF2B5EF4-FFF2-40B4-BE49-F238E27FC236}">
                <a16:creationId xmlns:a16="http://schemas.microsoft.com/office/drawing/2014/main" id="{7695BB08-2E83-4BCD-6198-5C18DB64CC4E}"/>
              </a:ext>
            </a:extLst>
          </p:cNvPr>
          <p:cNvSpPr/>
          <p:nvPr/>
        </p:nvSpPr>
        <p:spPr>
          <a:xfrm rot="19778682">
            <a:off x="4136936" y="3027215"/>
            <a:ext cx="2005873" cy="1825439"/>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2B34FADE-08A5-553B-861D-6D3D1EC3FA7B}"/>
              </a:ext>
            </a:extLst>
          </p:cNvPr>
          <p:cNvSpPr txBox="1"/>
          <p:nvPr/>
        </p:nvSpPr>
        <p:spPr>
          <a:xfrm>
            <a:off x="6991267" y="2691013"/>
            <a:ext cx="1775404" cy="646331"/>
          </a:xfrm>
          <a:prstGeom prst="rect">
            <a:avLst/>
          </a:prstGeom>
          <a:noFill/>
        </p:spPr>
        <p:txBody>
          <a:bodyPr wrap="square" rtlCol="0">
            <a:spAutoFit/>
          </a:bodyPr>
          <a:lstStyle/>
          <a:p>
            <a:r>
              <a:rPr lang="en-US"/>
              <a:t>Stormwater run-on control</a:t>
            </a:r>
          </a:p>
        </p:txBody>
      </p:sp>
      <p:cxnSp>
        <p:nvCxnSpPr>
          <p:cNvPr id="27" name="Straight Arrow Connector 26">
            <a:extLst>
              <a:ext uri="{FF2B5EF4-FFF2-40B4-BE49-F238E27FC236}">
                <a16:creationId xmlns:a16="http://schemas.microsoft.com/office/drawing/2014/main" id="{B685A21A-B7F0-623C-D5A3-AE8D06ABE756}"/>
              </a:ext>
            </a:extLst>
          </p:cNvPr>
          <p:cNvCxnSpPr/>
          <p:nvPr/>
        </p:nvCxnSpPr>
        <p:spPr>
          <a:xfrm flipH="1">
            <a:off x="5938615" y="3050555"/>
            <a:ext cx="933577" cy="840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7C2D7BB-8694-C88C-84E7-1FDC09B0CE43}"/>
              </a:ext>
            </a:extLst>
          </p:cNvPr>
          <p:cNvCxnSpPr/>
          <p:nvPr/>
        </p:nvCxnSpPr>
        <p:spPr>
          <a:xfrm flipH="1">
            <a:off x="6424157" y="1503013"/>
            <a:ext cx="930322" cy="1655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Arc 28">
            <a:extLst>
              <a:ext uri="{FF2B5EF4-FFF2-40B4-BE49-F238E27FC236}">
                <a16:creationId xmlns:a16="http://schemas.microsoft.com/office/drawing/2014/main" id="{F733CEAB-C817-6B02-9D4A-1430AA276E97}"/>
              </a:ext>
            </a:extLst>
          </p:cNvPr>
          <p:cNvSpPr/>
          <p:nvPr/>
        </p:nvSpPr>
        <p:spPr>
          <a:xfrm rot="18475398">
            <a:off x="2067464" y="2394488"/>
            <a:ext cx="2803226" cy="2863004"/>
          </a:xfrm>
          <a:prstGeom prst="arc">
            <a:avLst/>
          </a:prstGeom>
          <a:ln w="1428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4972921D-AD85-854C-992F-C86BDDE911A6}"/>
              </a:ext>
            </a:extLst>
          </p:cNvPr>
          <p:cNvCxnSpPr/>
          <p:nvPr/>
        </p:nvCxnSpPr>
        <p:spPr>
          <a:xfrm flipV="1">
            <a:off x="3152268" y="3793611"/>
            <a:ext cx="527638" cy="745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8CCDD6-CC04-C978-568C-59D181909201}"/>
              </a:ext>
            </a:extLst>
          </p:cNvPr>
          <p:cNvSpPr txBox="1"/>
          <p:nvPr/>
        </p:nvSpPr>
        <p:spPr>
          <a:xfrm>
            <a:off x="543276" y="1268296"/>
            <a:ext cx="1708708" cy="646331"/>
          </a:xfrm>
          <a:prstGeom prst="rect">
            <a:avLst/>
          </a:prstGeom>
          <a:noFill/>
        </p:spPr>
        <p:txBody>
          <a:bodyPr wrap="square" rtlCol="0">
            <a:spAutoFit/>
          </a:bodyPr>
          <a:lstStyle/>
          <a:p>
            <a:r>
              <a:rPr lang="en-US" dirty="0"/>
              <a:t>Stormwater run-on control</a:t>
            </a:r>
          </a:p>
        </p:txBody>
      </p:sp>
      <p:cxnSp>
        <p:nvCxnSpPr>
          <p:cNvPr id="32" name="Straight Arrow Connector 31">
            <a:extLst>
              <a:ext uri="{FF2B5EF4-FFF2-40B4-BE49-F238E27FC236}">
                <a16:creationId xmlns:a16="http://schemas.microsoft.com/office/drawing/2014/main" id="{42C8E187-9EC0-5A8B-7182-FA9DE22A5765}"/>
              </a:ext>
            </a:extLst>
          </p:cNvPr>
          <p:cNvCxnSpPr/>
          <p:nvPr/>
        </p:nvCxnSpPr>
        <p:spPr>
          <a:xfrm>
            <a:off x="1763720" y="1914627"/>
            <a:ext cx="682566" cy="7305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2E54B7-05B2-C173-5794-7260E0947CB1}"/>
              </a:ext>
            </a:extLst>
          </p:cNvPr>
          <p:cNvSpPr txBox="1"/>
          <p:nvPr/>
        </p:nvSpPr>
        <p:spPr>
          <a:xfrm>
            <a:off x="518972" y="3096349"/>
            <a:ext cx="2472749" cy="1200329"/>
          </a:xfrm>
          <a:prstGeom prst="rect">
            <a:avLst/>
          </a:prstGeom>
          <a:noFill/>
        </p:spPr>
        <p:txBody>
          <a:bodyPr wrap="square" rtlCol="0">
            <a:spAutoFit/>
          </a:bodyPr>
          <a:lstStyle/>
          <a:p>
            <a:r>
              <a:rPr lang="en-US"/>
              <a:t>Solid Waste Management Unit (SWMU) or Area of Concern (AOC)</a:t>
            </a:r>
          </a:p>
        </p:txBody>
      </p:sp>
      <p:cxnSp>
        <p:nvCxnSpPr>
          <p:cNvPr id="34" name="Straight Arrow Connector 33">
            <a:extLst>
              <a:ext uri="{FF2B5EF4-FFF2-40B4-BE49-F238E27FC236}">
                <a16:creationId xmlns:a16="http://schemas.microsoft.com/office/drawing/2014/main" id="{35867EFA-F7B4-5163-FD93-C85B04B80986}"/>
              </a:ext>
            </a:extLst>
          </p:cNvPr>
          <p:cNvCxnSpPr/>
          <p:nvPr/>
        </p:nvCxnSpPr>
        <p:spPr>
          <a:xfrm flipV="1">
            <a:off x="1896036" y="3134607"/>
            <a:ext cx="817098" cy="2793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FA624B5-23D9-792A-0D00-649C47FAFE42}"/>
              </a:ext>
            </a:extLst>
          </p:cNvPr>
          <p:cNvSpPr txBox="1"/>
          <p:nvPr/>
        </p:nvSpPr>
        <p:spPr>
          <a:xfrm>
            <a:off x="4815989" y="3428400"/>
            <a:ext cx="1012789" cy="646331"/>
          </a:xfrm>
          <a:prstGeom prst="rect">
            <a:avLst/>
          </a:prstGeom>
          <a:noFill/>
        </p:spPr>
        <p:txBody>
          <a:bodyPr wrap="square" rtlCol="0">
            <a:spAutoFit/>
          </a:bodyPr>
          <a:lstStyle/>
          <a:p>
            <a:pPr algn="ctr"/>
            <a:r>
              <a:rPr lang="en-US"/>
              <a:t>SWMU/AOC</a:t>
            </a:r>
          </a:p>
        </p:txBody>
      </p:sp>
      <p:sp>
        <p:nvSpPr>
          <p:cNvPr id="36" name="TextBox 35">
            <a:extLst>
              <a:ext uri="{FF2B5EF4-FFF2-40B4-BE49-F238E27FC236}">
                <a16:creationId xmlns:a16="http://schemas.microsoft.com/office/drawing/2014/main" id="{DB93B8F6-AA52-F60F-013C-0676F4228C03}"/>
              </a:ext>
            </a:extLst>
          </p:cNvPr>
          <p:cNvSpPr txBox="1"/>
          <p:nvPr/>
        </p:nvSpPr>
        <p:spPr>
          <a:xfrm>
            <a:off x="7339956" y="863247"/>
            <a:ext cx="1832307" cy="1200329"/>
          </a:xfrm>
          <a:prstGeom prst="rect">
            <a:avLst/>
          </a:prstGeom>
          <a:noFill/>
        </p:spPr>
        <p:txBody>
          <a:bodyPr wrap="square" rtlCol="0">
            <a:spAutoFit/>
          </a:bodyPr>
          <a:lstStyle/>
          <a:p>
            <a:r>
              <a:rPr lang="en-US"/>
              <a:t>Drainage boundary, or Site Monitoring Area (SMA)</a:t>
            </a:r>
          </a:p>
        </p:txBody>
      </p:sp>
      <p:sp>
        <p:nvSpPr>
          <p:cNvPr id="37" name="Right Arrow 6">
            <a:extLst>
              <a:ext uri="{FF2B5EF4-FFF2-40B4-BE49-F238E27FC236}">
                <a16:creationId xmlns:a16="http://schemas.microsoft.com/office/drawing/2014/main" id="{41F95430-9358-4D66-959C-32A8930829D6}"/>
              </a:ext>
            </a:extLst>
          </p:cNvPr>
          <p:cNvSpPr/>
          <p:nvPr/>
        </p:nvSpPr>
        <p:spPr>
          <a:xfrm rot="3421136">
            <a:off x="4361431" y="5041596"/>
            <a:ext cx="74756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26723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99BECC-D57D-5DEE-6B93-3EE8C24A4417}"/>
              </a:ext>
            </a:extLst>
          </p:cNvPr>
          <p:cNvSpPr>
            <a:spLocks noGrp="1"/>
          </p:cNvSpPr>
          <p:nvPr>
            <p:ph type="title"/>
          </p:nvPr>
        </p:nvSpPr>
        <p:spPr>
          <a:xfrm>
            <a:off x="228600" y="76200"/>
            <a:ext cx="8428290" cy="522006"/>
          </a:xfrm>
        </p:spPr>
        <p:txBody>
          <a:bodyPr/>
          <a:lstStyle/>
          <a:p>
            <a:r>
              <a:rPr lang="en-US"/>
              <a:t>2025 Precipitation and Samples Collected</a:t>
            </a:r>
          </a:p>
        </p:txBody>
      </p:sp>
      <p:sp>
        <p:nvSpPr>
          <p:cNvPr id="5" name="Content Placeholder 2">
            <a:extLst>
              <a:ext uri="{FF2B5EF4-FFF2-40B4-BE49-F238E27FC236}">
                <a16:creationId xmlns:a16="http://schemas.microsoft.com/office/drawing/2014/main" id="{FDB4A745-161C-C53A-81AB-5DFF8F372B24}"/>
              </a:ext>
            </a:extLst>
          </p:cNvPr>
          <p:cNvSpPr>
            <a:spLocks noGrp="1"/>
          </p:cNvSpPr>
          <p:nvPr>
            <p:ph idx="1"/>
          </p:nvPr>
        </p:nvSpPr>
        <p:spPr>
          <a:xfrm>
            <a:off x="230736" y="4563533"/>
            <a:ext cx="8456064" cy="1709080"/>
          </a:xfrm>
        </p:spPr>
        <p:txBody>
          <a:bodyPr/>
          <a:lstStyle/>
          <a:p>
            <a:r>
              <a:rPr lang="en-US"/>
              <a:t>1,722 sampler inspections in 2025</a:t>
            </a:r>
          </a:p>
          <a:p>
            <a:r>
              <a:rPr lang="en-US"/>
              <a:t>36 samples collected from 25 Site Monitoring Areas in 2025</a:t>
            </a:r>
          </a:p>
          <a:p>
            <a:r>
              <a:rPr lang="en-US"/>
              <a:t>Samplers were active May 1 through November 21, 2025</a:t>
            </a:r>
          </a:p>
          <a:p>
            <a:endParaRPr lang="en-US"/>
          </a:p>
        </p:txBody>
      </p:sp>
      <p:graphicFrame>
        <p:nvGraphicFramePr>
          <p:cNvPr id="6" name="Chart 5">
            <a:extLst>
              <a:ext uri="{FF2B5EF4-FFF2-40B4-BE49-F238E27FC236}">
                <a16:creationId xmlns:a16="http://schemas.microsoft.com/office/drawing/2014/main" id="{21FA381D-C89D-753C-F5A9-54F3040B1118}"/>
              </a:ext>
            </a:extLst>
          </p:cNvPr>
          <p:cNvGraphicFramePr/>
          <p:nvPr>
            <p:extLst>
              <p:ext uri="{D42A27DB-BD31-4B8C-83A1-F6EECF244321}">
                <p14:modId xmlns:p14="http://schemas.microsoft.com/office/powerpoint/2010/main" val="2041997850"/>
              </p:ext>
            </p:extLst>
          </p:nvPr>
        </p:nvGraphicFramePr>
        <p:xfrm>
          <a:off x="323873" y="1518360"/>
          <a:ext cx="417304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20">
            <a:extLst>
              <a:ext uri="{FF2B5EF4-FFF2-40B4-BE49-F238E27FC236}">
                <a16:creationId xmlns:a16="http://schemas.microsoft.com/office/drawing/2014/main" id="{96B517F7-5C4A-F20F-DEE4-1A439D16D145}"/>
              </a:ext>
            </a:extLst>
          </p:cNvPr>
          <p:cNvGraphicFramePr>
            <a:graphicFrameLocks/>
          </p:cNvGraphicFramePr>
          <p:nvPr>
            <p:extLst>
              <p:ext uri="{D42A27DB-BD31-4B8C-83A1-F6EECF244321}">
                <p14:modId xmlns:p14="http://schemas.microsoft.com/office/powerpoint/2010/main" val="3127300023"/>
              </p:ext>
            </p:extLst>
          </p:nvPr>
        </p:nvGraphicFramePr>
        <p:xfrm>
          <a:off x="4842029" y="1518360"/>
          <a:ext cx="381976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1">
            <a:extLst>
              <a:ext uri="{FF2B5EF4-FFF2-40B4-BE49-F238E27FC236}">
                <a16:creationId xmlns:a16="http://schemas.microsoft.com/office/drawing/2014/main" id="{7888AD35-643D-C5DA-6CD5-2FC65A644723}"/>
              </a:ext>
            </a:extLst>
          </p:cNvPr>
          <p:cNvSpPr txBox="1">
            <a:spLocks/>
          </p:cNvSpPr>
          <p:nvPr/>
        </p:nvSpPr>
        <p:spPr bwMode="auto">
          <a:xfrm>
            <a:off x="1601291" y="1092564"/>
            <a:ext cx="1618211" cy="42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100" kern="1200">
                <a:solidFill>
                  <a:srgbClr val="0024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ern="1200">
                <a:solidFill>
                  <a:srgbClr val="0024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0024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rgbClr val="0024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a:t>Precipitation</a:t>
            </a:r>
          </a:p>
          <a:p>
            <a:pPr lvl="1"/>
            <a:endParaRPr lang="en-US"/>
          </a:p>
          <a:p>
            <a:pPr marL="0" indent="0">
              <a:buFont typeface="Arial" pitchFamily="34" charset="0"/>
              <a:buNone/>
            </a:pPr>
            <a:endParaRPr lang="en-US"/>
          </a:p>
        </p:txBody>
      </p:sp>
      <p:sp>
        <p:nvSpPr>
          <p:cNvPr id="9" name="Content Placeholder 1">
            <a:extLst>
              <a:ext uri="{FF2B5EF4-FFF2-40B4-BE49-F238E27FC236}">
                <a16:creationId xmlns:a16="http://schemas.microsoft.com/office/drawing/2014/main" id="{19984566-34B6-8A1D-AF53-B1396BF40FA6}"/>
              </a:ext>
            </a:extLst>
          </p:cNvPr>
          <p:cNvSpPr txBox="1">
            <a:spLocks/>
          </p:cNvSpPr>
          <p:nvPr/>
        </p:nvSpPr>
        <p:spPr bwMode="auto">
          <a:xfrm>
            <a:off x="5564970" y="1092564"/>
            <a:ext cx="2373881" cy="42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100" kern="1200">
                <a:solidFill>
                  <a:srgbClr val="0024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ern="1200">
                <a:solidFill>
                  <a:srgbClr val="0024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0024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rgbClr val="0024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a:t>Samples Collected</a:t>
            </a:r>
          </a:p>
          <a:p>
            <a:pPr lvl="1"/>
            <a:endParaRPr lang="en-US"/>
          </a:p>
          <a:p>
            <a:pPr marL="0" indent="0">
              <a:buFont typeface="Arial" pitchFamily="34" charset="0"/>
              <a:buNone/>
            </a:pPr>
            <a:endParaRPr lang="en-US"/>
          </a:p>
        </p:txBody>
      </p:sp>
    </p:spTree>
    <p:extLst>
      <p:ext uri="{BB962C8B-B14F-4D97-AF65-F5344CB8AC3E}">
        <p14:creationId xmlns:p14="http://schemas.microsoft.com/office/powerpoint/2010/main" val="41309165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EE3B44-4B1C-2164-85B2-F5012784B16D}"/>
              </a:ext>
            </a:extLst>
          </p:cNvPr>
          <p:cNvSpPr>
            <a:spLocks noGrp="1"/>
          </p:cNvSpPr>
          <p:nvPr>
            <p:ph type="title"/>
          </p:nvPr>
        </p:nvSpPr>
        <p:spPr>
          <a:xfrm>
            <a:off x="228600" y="76200"/>
            <a:ext cx="8428290" cy="522006"/>
          </a:xfrm>
        </p:spPr>
        <p:txBody>
          <a:bodyPr tIns="91440" bIns="91440"/>
          <a:lstStyle/>
          <a:p>
            <a:r>
              <a:rPr lang="en-US"/>
              <a:t>2025 Target Action Level (TAL) Exceedances</a:t>
            </a:r>
          </a:p>
        </p:txBody>
      </p:sp>
      <p:sp>
        <p:nvSpPr>
          <p:cNvPr id="5" name="Content Placeholder 6">
            <a:extLst>
              <a:ext uri="{FF2B5EF4-FFF2-40B4-BE49-F238E27FC236}">
                <a16:creationId xmlns:a16="http://schemas.microsoft.com/office/drawing/2014/main" id="{B1C02723-CCA8-5F50-749A-249B941921E8}"/>
              </a:ext>
            </a:extLst>
          </p:cNvPr>
          <p:cNvSpPr>
            <a:spLocks noGrp="1"/>
          </p:cNvSpPr>
          <p:nvPr>
            <p:ph idx="1"/>
          </p:nvPr>
        </p:nvSpPr>
        <p:spPr>
          <a:xfrm>
            <a:off x="230736" y="752031"/>
            <a:ext cx="8456064" cy="522006"/>
          </a:xfrm>
        </p:spPr>
        <p:txBody>
          <a:bodyPr tIns="91440" bIns="91440"/>
          <a:lstStyle/>
          <a:p>
            <a:r>
              <a:rPr lang="en-US"/>
              <a:t>24 exceedances from 14 Site Monitoring Areas</a:t>
            </a:r>
          </a:p>
        </p:txBody>
      </p:sp>
      <p:graphicFrame>
        <p:nvGraphicFramePr>
          <p:cNvPr id="6" name="Table 5">
            <a:extLst>
              <a:ext uri="{FF2B5EF4-FFF2-40B4-BE49-F238E27FC236}">
                <a16:creationId xmlns:a16="http://schemas.microsoft.com/office/drawing/2014/main" id="{137744A6-0591-8CFD-A8E9-E0014DD06129}"/>
              </a:ext>
            </a:extLst>
          </p:cNvPr>
          <p:cNvGraphicFramePr>
            <a:graphicFrameLocks noGrp="1"/>
          </p:cNvGraphicFramePr>
          <p:nvPr>
            <p:extLst>
              <p:ext uri="{D42A27DB-BD31-4B8C-83A1-F6EECF244321}">
                <p14:modId xmlns:p14="http://schemas.microsoft.com/office/powerpoint/2010/main" val="3954451531"/>
              </p:ext>
            </p:extLst>
          </p:nvPr>
        </p:nvGraphicFramePr>
        <p:xfrm>
          <a:off x="457200" y="1392790"/>
          <a:ext cx="8327571" cy="4334256"/>
        </p:xfrm>
        <a:graphic>
          <a:graphicData uri="http://schemas.openxmlformats.org/drawingml/2006/table">
            <a:tbl>
              <a:tblPr>
                <a:tableStyleId>{5C22544A-7EE6-4342-B048-85BDC9FD1C3A}</a:tableStyleId>
              </a:tblPr>
              <a:tblGrid>
                <a:gridCol w="1445617">
                  <a:extLst>
                    <a:ext uri="{9D8B030D-6E8A-4147-A177-3AD203B41FA5}">
                      <a16:colId xmlns:a16="http://schemas.microsoft.com/office/drawing/2014/main" val="1456836458"/>
                    </a:ext>
                  </a:extLst>
                </a:gridCol>
                <a:gridCol w="6881954">
                  <a:extLst>
                    <a:ext uri="{9D8B030D-6E8A-4147-A177-3AD203B41FA5}">
                      <a16:colId xmlns:a16="http://schemas.microsoft.com/office/drawing/2014/main" val="3980746407"/>
                    </a:ext>
                  </a:extLst>
                </a:gridCol>
              </a:tblGrid>
              <a:tr h="274320">
                <a:tc>
                  <a:txBody>
                    <a:bodyPr/>
                    <a:lstStyle/>
                    <a:p>
                      <a:pPr algn="l" fontAlgn="b">
                        <a:buNone/>
                      </a:pPr>
                      <a:r>
                        <a:rPr lang="en-US" sz="1500" b="1" u="none" strike="noStrike">
                          <a:effectLst/>
                        </a:rPr>
                        <a:t>SMA</a:t>
                      </a:r>
                      <a:endParaRPr lang="en-US" sz="1500" b="1"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b="1" u="none" strike="noStrike">
                          <a:effectLst/>
                        </a:rPr>
                        <a:t>Exceedance(s)</a:t>
                      </a:r>
                      <a:endParaRPr lang="en-US" sz="1500" b="1"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7635579"/>
                  </a:ext>
                </a:extLst>
              </a:tr>
              <a:tr h="274320">
                <a:tc>
                  <a:txBody>
                    <a:bodyPr/>
                    <a:lstStyle/>
                    <a:p>
                      <a:pPr algn="l" fontAlgn="b">
                        <a:buNone/>
                      </a:pPr>
                      <a:r>
                        <a:rPr lang="en-US" sz="1500" u="none" strike="noStrike">
                          <a:effectLst/>
                        </a:rPr>
                        <a:t>2M-SMA-1.7</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Total PCBs (19 x TAL)</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945158"/>
                  </a:ext>
                </a:extLst>
              </a:tr>
              <a:tr h="274320">
                <a:tc>
                  <a:txBody>
                    <a:bodyPr/>
                    <a:lstStyle/>
                    <a:p>
                      <a:pPr algn="l" fontAlgn="b">
                        <a:buNone/>
                      </a:pPr>
                      <a:r>
                        <a:rPr lang="en-US" sz="1500" u="none" strike="noStrike">
                          <a:effectLst/>
                        </a:rPr>
                        <a:t>2M-SMA-1.9</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Total PCBs (2000 x), Total PCBs (100 x), Hexachlorobenzene (6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37633"/>
                  </a:ext>
                </a:extLst>
              </a:tr>
              <a:tr h="274320">
                <a:tc>
                  <a:txBody>
                    <a:bodyPr/>
                    <a:lstStyle/>
                    <a:p>
                      <a:pPr algn="l" fontAlgn="b">
                        <a:buNone/>
                      </a:pPr>
                      <a:r>
                        <a:rPr lang="en-US" sz="1500" u="none" strike="noStrike">
                          <a:effectLst/>
                        </a:rPr>
                        <a:t>2M-SMA-2</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Total PCB (73 x), Copper (2 x), Zinc (1.5 x), Total PCB (8 x), Copper (3 x), Zinc (3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8942931"/>
                  </a:ext>
                </a:extLst>
              </a:tr>
              <a:tr h="274320">
                <a:tc>
                  <a:txBody>
                    <a:bodyPr/>
                    <a:lstStyle/>
                    <a:p>
                      <a:pPr algn="l" fontAlgn="b">
                        <a:buNone/>
                      </a:pPr>
                      <a:r>
                        <a:rPr lang="en-US" sz="1500" u="none" strike="noStrike">
                          <a:effectLst/>
                        </a:rPr>
                        <a:t>CDV-SMA-9.05</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Hexachlorobenzene (5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996025"/>
                  </a:ext>
                </a:extLst>
              </a:tr>
              <a:tr h="274320">
                <a:tc>
                  <a:txBody>
                    <a:bodyPr/>
                    <a:lstStyle/>
                    <a:p>
                      <a:pPr algn="l" fontAlgn="b">
                        <a:buNone/>
                      </a:pPr>
                      <a:r>
                        <a:rPr lang="en-US" sz="1500" u="none" strike="noStrike">
                          <a:effectLst/>
                        </a:rPr>
                        <a:t>LA-SMA-0.85</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Copper (2 x), Copper (5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347158"/>
                  </a:ext>
                </a:extLst>
              </a:tr>
              <a:tr h="274320">
                <a:tc>
                  <a:txBody>
                    <a:bodyPr/>
                    <a:lstStyle/>
                    <a:p>
                      <a:pPr algn="l" fontAlgn="b">
                        <a:buNone/>
                      </a:pPr>
                      <a:r>
                        <a:rPr lang="en-US" sz="1500" u="none" strike="noStrike">
                          <a:effectLst/>
                        </a:rPr>
                        <a:t>LA-SMA-9</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Hexachlorobenzene (3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107170"/>
                  </a:ext>
                </a:extLst>
              </a:tr>
              <a:tr h="274320">
                <a:tc>
                  <a:txBody>
                    <a:bodyPr/>
                    <a:lstStyle/>
                    <a:p>
                      <a:pPr algn="l" fontAlgn="b">
                        <a:buNone/>
                      </a:pPr>
                      <a:r>
                        <a:rPr lang="en-US" sz="1500" u="none" strike="noStrike">
                          <a:effectLst/>
                        </a:rPr>
                        <a:t>M-SMA-4</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Hexachlorobenzene (7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26485"/>
                  </a:ext>
                </a:extLst>
              </a:tr>
              <a:tr h="274320">
                <a:tc>
                  <a:txBody>
                    <a:bodyPr/>
                    <a:lstStyle/>
                    <a:p>
                      <a:pPr algn="l" fontAlgn="b">
                        <a:buNone/>
                      </a:pPr>
                      <a:r>
                        <a:rPr lang="en-US" sz="1500" u="none" strike="noStrike">
                          <a:effectLst/>
                        </a:rPr>
                        <a:t>PJ-SMA-3.05</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Copper (1.3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922279"/>
                  </a:ext>
                </a:extLst>
              </a:tr>
              <a:tr h="274320">
                <a:tc>
                  <a:txBody>
                    <a:bodyPr/>
                    <a:lstStyle/>
                    <a:p>
                      <a:pPr algn="l" fontAlgn="b">
                        <a:buNone/>
                      </a:pPr>
                      <a:r>
                        <a:rPr lang="en-US" sz="1500" u="none" strike="noStrike">
                          <a:effectLst/>
                        </a:rPr>
                        <a:t>PJ-SMA-9</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Hexachlorobenzene (5 x), Copper (3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7568589"/>
                  </a:ext>
                </a:extLst>
              </a:tr>
              <a:tr h="274320">
                <a:tc>
                  <a:txBody>
                    <a:bodyPr/>
                    <a:lstStyle/>
                    <a:p>
                      <a:pPr algn="l" fontAlgn="b">
                        <a:buNone/>
                      </a:pPr>
                      <a:r>
                        <a:rPr lang="en-US" sz="1500" u="none" strike="noStrike">
                          <a:effectLst/>
                        </a:rPr>
                        <a:t>P-SMA-0.3</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Total PCBs (6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787524"/>
                  </a:ext>
                </a:extLst>
              </a:tr>
              <a:tr h="274320">
                <a:tc>
                  <a:txBody>
                    <a:bodyPr/>
                    <a:lstStyle/>
                    <a:p>
                      <a:pPr algn="l" fontAlgn="b">
                        <a:buNone/>
                      </a:pPr>
                      <a:r>
                        <a:rPr lang="en-US" sz="1500" u="none" strike="noStrike">
                          <a:effectLst/>
                        </a:rPr>
                        <a:t>PT-SMA-3</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Aluminum (8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7189"/>
                  </a:ext>
                </a:extLst>
              </a:tr>
              <a:tr h="274320">
                <a:tc>
                  <a:txBody>
                    <a:bodyPr/>
                    <a:lstStyle/>
                    <a:p>
                      <a:pPr algn="l" fontAlgn="b">
                        <a:buNone/>
                      </a:pPr>
                      <a:r>
                        <a:rPr lang="en-US" sz="1500" u="none" strike="noStrike">
                          <a:effectLst/>
                        </a:rPr>
                        <a:t>S-SMA-0.25</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Copper (2 x), Copper (2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2747907"/>
                  </a:ext>
                </a:extLst>
              </a:tr>
              <a:tr h="274320">
                <a:tc>
                  <a:txBody>
                    <a:bodyPr/>
                    <a:lstStyle/>
                    <a:p>
                      <a:pPr algn="l" fontAlgn="b">
                        <a:buNone/>
                      </a:pPr>
                      <a:r>
                        <a:rPr lang="en-US" sz="1500" u="none" strike="noStrike">
                          <a:effectLst/>
                        </a:rPr>
                        <a:t>S-SMA-3.61</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Total PCBs (2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6204693"/>
                  </a:ext>
                </a:extLst>
              </a:tr>
              <a:tr h="274320">
                <a:tc>
                  <a:txBody>
                    <a:bodyPr/>
                    <a:lstStyle/>
                    <a:p>
                      <a:pPr algn="l" fontAlgn="b">
                        <a:buNone/>
                      </a:pPr>
                      <a:r>
                        <a:rPr lang="en-US" sz="1500" u="none" strike="noStrike">
                          <a:effectLst/>
                        </a:rPr>
                        <a:t>STRM-SMA-4.2</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500" u="none" strike="noStrike">
                          <a:effectLst/>
                        </a:rPr>
                        <a:t>Total PCBs (25 x)</a:t>
                      </a:r>
                      <a:endParaRPr lang="en-US" sz="1500" b="0" i="0" u="none" strike="noStrike">
                        <a:solidFill>
                          <a:srgbClr val="000000"/>
                        </a:solidFill>
                        <a:effectLst/>
                        <a:latin typeface="Aptos Narrow" panose="020B0004020202020204" pitchFamily="34" charset="0"/>
                      </a:endParaRPr>
                    </a:p>
                  </a:txBody>
                  <a:tcPr marR="7620"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1402671"/>
                  </a:ext>
                </a:extLst>
              </a:tr>
            </a:tbl>
          </a:graphicData>
        </a:graphic>
      </p:graphicFrame>
      <p:sp>
        <p:nvSpPr>
          <p:cNvPr id="7" name="Content Placeholder 6">
            <a:extLst>
              <a:ext uri="{FF2B5EF4-FFF2-40B4-BE49-F238E27FC236}">
                <a16:creationId xmlns:a16="http://schemas.microsoft.com/office/drawing/2014/main" id="{DA946C92-72E8-CD9B-5851-964AD1F381F1}"/>
              </a:ext>
            </a:extLst>
          </p:cNvPr>
          <p:cNvSpPr txBox="1">
            <a:spLocks/>
          </p:cNvSpPr>
          <p:nvPr/>
        </p:nvSpPr>
        <p:spPr bwMode="auto">
          <a:xfrm>
            <a:off x="457200" y="5700969"/>
            <a:ext cx="8456064" cy="522006"/>
          </a:xfrm>
          <a:prstGeom prst="rect">
            <a:avLst/>
          </a:prstGeom>
          <a:noFill/>
          <a:ln w="9525">
            <a:noFill/>
            <a:miter lim="800000"/>
            <a:headEnd/>
            <a:tailEnd/>
          </a:ln>
        </p:spPr>
        <p:txBody>
          <a:bodyPr vert="horz" wrap="square" lIns="91440" tIns="91440" rIns="91440" bIns="91440" numCol="1" anchor="t" anchorCtr="0" compatLnSpc="1">
            <a:prstTxWarp prst="textNoShape">
              <a:avLst/>
            </a:prstTxWarp>
            <a:normAutofit/>
          </a:bodyPr>
          <a:lst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0" indent="0">
              <a:buNone/>
            </a:pPr>
            <a:r>
              <a:rPr lang="en-US" sz="1800" kern="0"/>
              <a:t>Note: “2 x”, for example, indicates 2 times the TAL</a:t>
            </a:r>
          </a:p>
        </p:txBody>
      </p:sp>
    </p:spTree>
    <p:extLst>
      <p:ext uri="{BB962C8B-B14F-4D97-AF65-F5344CB8AC3E}">
        <p14:creationId xmlns:p14="http://schemas.microsoft.com/office/powerpoint/2010/main" val="1172500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544A6F-DF07-875A-1F45-8545E6779E5F}"/>
              </a:ext>
            </a:extLst>
          </p:cNvPr>
          <p:cNvSpPr>
            <a:spLocks noGrp="1"/>
          </p:cNvSpPr>
          <p:nvPr>
            <p:ph type="title"/>
          </p:nvPr>
        </p:nvSpPr>
        <p:spPr>
          <a:xfrm>
            <a:off x="228600" y="76200"/>
            <a:ext cx="8428290" cy="522006"/>
          </a:xfrm>
        </p:spPr>
        <p:txBody>
          <a:bodyPr/>
          <a:lstStyle/>
          <a:p>
            <a:r>
              <a:rPr lang="en-US" sz="2800"/>
              <a:t>2025 Sampling Implementation Plan (SIP)</a:t>
            </a:r>
            <a:endParaRPr lang="en-US"/>
          </a:p>
        </p:txBody>
      </p:sp>
      <p:sp>
        <p:nvSpPr>
          <p:cNvPr id="5" name="Content Placeholder 1">
            <a:extLst>
              <a:ext uri="{FF2B5EF4-FFF2-40B4-BE49-F238E27FC236}">
                <a16:creationId xmlns:a16="http://schemas.microsoft.com/office/drawing/2014/main" id="{3A5AADC6-033B-3F6E-668B-EED14A1078C3}"/>
              </a:ext>
            </a:extLst>
          </p:cNvPr>
          <p:cNvSpPr>
            <a:spLocks noGrp="1"/>
          </p:cNvSpPr>
          <p:nvPr>
            <p:ph idx="1"/>
          </p:nvPr>
        </p:nvSpPr>
        <p:spPr>
          <a:xfrm>
            <a:off x="230188" y="752475"/>
            <a:ext cx="8456612" cy="5519738"/>
          </a:xfrm>
        </p:spPr>
        <p:txBody>
          <a:bodyPr/>
          <a:lstStyle/>
          <a:p>
            <a:pPr>
              <a:spcBef>
                <a:spcPts val="1200"/>
              </a:spcBef>
            </a:pPr>
            <a:r>
              <a:rPr lang="en-US"/>
              <a:t>The draft 2025 Sampling Implementation Plan was submitted to the New Mexico Environment Department for comment on January 15, 2026. The final version is due to EPA by March 31, 2026.</a:t>
            </a:r>
          </a:p>
          <a:p>
            <a:pPr>
              <a:spcBef>
                <a:spcPts val="1200"/>
              </a:spcBef>
            </a:pPr>
            <a:r>
              <a:rPr lang="en-US"/>
              <a:t>Site Monitoring Area (SMA) status categories:</a:t>
            </a:r>
          </a:p>
        </p:txBody>
      </p:sp>
      <p:graphicFrame>
        <p:nvGraphicFramePr>
          <p:cNvPr id="6" name="Table 5">
            <a:extLst>
              <a:ext uri="{FF2B5EF4-FFF2-40B4-BE49-F238E27FC236}">
                <a16:creationId xmlns:a16="http://schemas.microsoft.com/office/drawing/2014/main" id="{5E91F547-C91C-9F7B-51D7-3AE51647FD10}"/>
              </a:ext>
            </a:extLst>
          </p:cNvPr>
          <p:cNvGraphicFramePr>
            <a:graphicFrameLocks noGrp="1"/>
          </p:cNvGraphicFramePr>
          <p:nvPr>
            <p:extLst>
              <p:ext uri="{D42A27DB-BD31-4B8C-83A1-F6EECF244321}">
                <p14:modId xmlns:p14="http://schemas.microsoft.com/office/powerpoint/2010/main" val="680629870"/>
              </p:ext>
            </p:extLst>
          </p:nvPr>
        </p:nvGraphicFramePr>
        <p:xfrm>
          <a:off x="1410494" y="2336108"/>
          <a:ext cx="6096000" cy="399634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54720112"/>
                    </a:ext>
                  </a:extLst>
                </a:gridCol>
                <a:gridCol w="2032000">
                  <a:extLst>
                    <a:ext uri="{9D8B030D-6E8A-4147-A177-3AD203B41FA5}">
                      <a16:colId xmlns:a16="http://schemas.microsoft.com/office/drawing/2014/main" val="168598291"/>
                    </a:ext>
                  </a:extLst>
                </a:gridCol>
                <a:gridCol w="2032000">
                  <a:extLst>
                    <a:ext uri="{9D8B030D-6E8A-4147-A177-3AD203B41FA5}">
                      <a16:colId xmlns:a16="http://schemas.microsoft.com/office/drawing/2014/main" val="491890042"/>
                    </a:ext>
                  </a:extLst>
                </a:gridCol>
              </a:tblGrid>
              <a:tr h="370840">
                <a:tc>
                  <a:txBody>
                    <a:bodyPr/>
                    <a:lstStyle/>
                    <a:p>
                      <a:endParaRPr lang="en-US"/>
                    </a:p>
                  </a:txBody>
                  <a:tcPr/>
                </a:tc>
                <a:tc>
                  <a:txBody>
                    <a:bodyPr/>
                    <a:lstStyle/>
                    <a:p>
                      <a:pPr algn="ctr"/>
                      <a:r>
                        <a:rPr lang="en-US"/>
                        <a:t>2025 Season</a:t>
                      </a:r>
                    </a:p>
                  </a:txBody>
                  <a:tcPr/>
                </a:tc>
                <a:tc>
                  <a:txBody>
                    <a:bodyPr/>
                    <a:lstStyle/>
                    <a:p>
                      <a:pPr algn="ctr"/>
                      <a:r>
                        <a:rPr lang="en-US"/>
                        <a:t>2026 Season (proposed)</a:t>
                      </a:r>
                    </a:p>
                  </a:txBody>
                  <a:tcPr/>
                </a:tc>
                <a:extLst>
                  <a:ext uri="{0D108BD9-81ED-4DB2-BD59-A6C34878D82A}">
                    <a16:rowId xmlns:a16="http://schemas.microsoft.com/office/drawing/2014/main" val="3216135678"/>
                  </a:ext>
                </a:extLst>
              </a:tr>
              <a:tr h="370840">
                <a:tc>
                  <a:txBody>
                    <a:bodyPr/>
                    <a:lstStyle/>
                    <a:p>
                      <a:r>
                        <a:rPr lang="en-US"/>
                        <a:t>Active Monitoring</a:t>
                      </a:r>
                    </a:p>
                  </a:txBody>
                  <a:tcPr/>
                </a:tc>
                <a:tc>
                  <a:txBody>
                    <a:bodyPr/>
                    <a:lstStyle/>
                    <a:p>
                      <a:pPr algn="ctr"/>
                      <a:r>
                        <a:rPr lang="en-US"/>
                        <a:t>146</a:t>
                      </a:r>
                    </a:p>
                  </a:txBody>
                  <a:tcPr/>
                </a:tc>
                <a:tc>
                  <a:txBody>
                    <a:bodyPr/>
                    <a:lstStyle/>
                    <a:p>
                      <a:pPr algn="ctr"/>
                      <a:r>
                        <a:rPr lang="en-US"/>
                        <a:t>151</a:t>
                      </a:r>
                    </a:p>
                  </a:txBody>
                  <a:tcPr/>
                </a:tc>
                <a:extLst>
                  <a:ext uri="{0D108BD9-81ED-4DB2-BD59-A6C34878D82A}">
                    <a16:rowId xmlns:a16="http://schemas.microsoft.com/office/drawing/2014/main" val="706618000"/>
                  </a:ext>
                </a:extLst>
              </a:tr>
              <a:tr h="694344">
                <a:tc>
                  <a:txBody>
                    <a:bodyPr/>
                    <a:lstStyle/>
                    <a:p>
                      <a:r>
                        <a:rPr lang="en-US"/>
                        <a:t>Active Monitoring/ Corrective Action</a:t>
                      </a:r>
                    </a:p>
                  </a:txBody>
                  <a:tcPr/>
                </a:tc>
                <a:tc>
                  <a:txBody>
                    <a:bodyPr/>
                    <a:lstStyle/>
                    <a:p>
                      <a:pPr algn="ctr"/>
                      <a:r>
                        <a:rPr lang="en-US"/>
                        <a:t>33</a:t>
                      </a:r>
                    </a:p>
                  </a:txBody>
                  <a:tcPr/>
                </a:tc>
                <a:tc>
                  <a:txBody>
                    <a:bodyPr/>
                    <a:lstStyle/>
                    <a:p>
                      <a:pPr algn="ctr"/>
                      <a:r>
                        <a:rPr lang="en-US"/>
                        <a:t>23</a:t>
                      </a:r>
                    </a:p>
                  </a:txBody>
                  <a:tcPr/>
                </a:tc>
                <a:extLst>
                  <a:ext uri="{0D108BD9-81ED-4DB2-BD59-A6C34878D82A}">
                    <a16:rowId xmlns:a16="http://schemas.microsoft.com/office/drawing/2014/main" val="1728409307"/>
                  </a:ext>
                </a:extLst>
              </a:tr>
              <a:tr h="370840">
                <a:tc>
                  <a:txBody>
                    <a:bodyPr/>
                    <a:lstStyle/>
                    <a:p>
                      <a:r>
                        <a:rPr lang="en-US"/>
                        <a:t>Corrective Action</a:t>
                      </a:r>
                    </a:p>
                  </a:txBody>
                  <a:tcPr/>
                </a:tc>
                <a:tc>
                  <a:txBody>
                    <a:bodyPr/>
                    <a:lstStyle/>
                    <a:p>
                      <a:pPr algn="ctr"/>
                      <a:r>
                        <a:rPr lang="en-US"/>
                        <a:t>20</a:t>
                      </a:r>
                    </a:p>
                  </a:txBody>
                  <a:tcPr/>
                </a:tc>
                <a:tc>
                  <a:txBody>
                    <a:bodyPr/>
                    <a:lstStyle/>
                    <a:p>
                      <a:pPr algn="ctr"/>
                      <a:r>
                        <a:rPr lang="en-US"/>
                        <a:t>20</a:t>
                      </a:r>
                    </a:p>
                  </a:txBody>
                  <a:tcPr/>
                </a:tc>
                <a:extLst>
                  <a:ext uri="{0D108BD9-81ED-4DB2-BD59-A6C34878D82A}">
                    <a16:rowId xmlns:a16="http://schemas.microsoft.com/office/drawing/2014/main" val="1568746097"/>
                  </a:ext>
                </a:extLst>
              </a:tr>
              <a:tr h="370840">
                <a:tc>
                  <a:txBody>
                    <a:bodyPr/>
                    <a:lstStyle/>
                    <a:p>
                      <a:r>
                        <a:rPr lang="en-US"/>
                        <a:t>Long-Term Stewardship</a:t>
                      </a:r>
                    </a:p>
                  </a:txBody>
                  <a:tcPr/>
                </a:tc>
                <a:tc>
                  <a:txBody>
                    <a:bodyPr/>
                    <a:lstStyle/>
                    <a:p>
                      <a:pPr algn="ctr"/>
                      <a:r>
                        <a:rPr lang="en-US"/>
                        <a:t>33</a:t>
                      </a:r>
                    </a:p>
                  </a:txBody>
                  <a:tcPr/>
                </a:tc>
                <a:tc>
                  <a:txBody>
                    <a:bodyPr/>
                    <a:lstStyle/>
                    <a:p>
                      <a:pPr algn="ctr"/>
                      <a:r>
                        <a:rPr lang="en-US"/>
                        <a:t>35</a:t>
                      </a:r>
                    </a:p>
                  </a:txBody>
                  <a:tcPr/>
                </a:tc>
                <a:extLst>
                  <a:ext uri="{0D108BD9-81ED-4DB2-BD59-A6C34878D82A}">
                    <a16:rowId xmlns:a16="http://schemas.microsoft.com/office/drawing/2014/main" val="156614492"/>
                  </a:ext>
                </a:extLst>
              </a:tr>
              <a:tr h="370840">
                <a:tc>
                  <a:txBody>
                    <a:bodyPr/>
                    <a:lstStyle/>
                    <a:p>
                      <a:r>
                        <a:rPr lang="en-US"/>
                        <a:t>Eligible for SMA Deletion</a:t>
                      </a:r>
                    </a:p>
                  </a:txBody>
                  <a:tcPr/>
                </a:tc>
                <a:tc>
                  <a:txBody>
                    <a:bodyPr/>
                    <a:lstStyle/>
                    <a:p>
                      <a:pPr algn="ctr"/>
                      <a:r>
                        <a:rPr lang="en-US"/>
                        <a:t>8</a:t>
                      </a:r>
                    </a:p>
                  </a:txBody>
                  <a:tcPr/>
                </a:tc>
                <a:tc>
                  <a:txBody>
                    <a:bodyPr/>
                    <a:lstStyle/>
                    <a:p>
                      <a:pPr algn="ctr"/>
                      <a:r>
                        <a:rPr lang="en-US"/>
                        <a:t>8</a:t>
                      </a:r>
                    </a:p>
                  </a:txBody>
                  <a:tcPr/>
                </a:tc>
                <a:extLst>
                  <a:ext uri="{0D108BD9-81ED-4DB2-BD59-A6C34878D82A}">
                    <a16:rowId xmlns:a16="http://schemas.microsoft.com/office/drawing/2014/main" val="2630757487"/>
                  </a:ext>
                </a:extLst>
              </a:tr>
              <a:tr h="370840">
                <a:tc>
                  <a:txBody>
                    <a:bodyPr/>
                    <a:lstStyle/>
                    <a:p>
                      <a:r>
                        <a:rPr lang="en-US"/>
                        <a:t>3-yr, 24-hr Certification</a:t>
                      </a:r>
                    </a:p>
                  </a:txBody>
                  <a:tcPr/>
                </a:tc>
                <a:tc>
                  <a:txBody>
                    <a:bodyPr/>
                    <a:lstStyle/>
                    <a:p>
                      <a:pPr algn="ctr"/>
                      <a:r>
                        <a:rPr lang="en-US"/>
                        <a:t>0</a:t>
                      </a:r>
                    </a:p>
                  </a:txBody>
                  <a:tcPr/>
                </a:tc>
                <a:tc>
                  <a:txBody>
                    <a:bodyPr/>
                    <a:lstStyle/>
                    <a:p>
                      <a:pPr algn="ctr"/>
                      <a:r>
                        <a:rPr lang="en-US"/>
                        <a:t>3</a:t>
                      </a:r>
                    </a:p>
                  </a:txBody>
                  <a:tcPr/>
                </a:tc>
                <a:extLst>
                  <a:ext uri="{0D108BD9-81ED-4DB2-BD59-A6C34878D82A}">
                    <a16:rowId xmlns:a16="http://schemas.microsoft.com/office/drawing/2014/main" val="1534194155"/>
                  </a:ext>
                </a:extLst>
              </a:tr>
            </a:tbl>
          </a:graphicData>
        </a:graphic>
      </p:graphicFrame>
    </p:spTree>
    <p:extLst>
      <p:ext uri="{BB962C8B-B14F-4D97-AF65-F5344CB8AC3E}">
        <p14:creationId xmlns:p14="http://schemas.microsoft.com/office/powerpoint/2010/main" val="9801407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1B5540-9044-882E-EEA1-BCE343CDA146}"/>
              </a:ext>
            </a:extLst>
          </p:cNvPr>
          <p:cNvSpPr>
            <a:spLocks noGrp="1"/>
          </p:cNvSpPr>
          <p:nvPr>
            <p:ph type="title"/>
          </p:nvPr>
        </p:nvSpPr>
        <p:spPr>
          <a:xfrm>
            <a:off x="228600" y="76200"/>
            <a:ext cx="8428290" cy="522006"/>
          </a:xfrm>
        </p:spPr>
        <p:txBody>
          <a:bodyPr/>
          <a:lstStyle/>
          <a:p>
            <a:r>
              <a:rPr lang="en-US"/>
              <a:t>2025 Success Stories</a:t>
            </a:r>
          </a:p>
        </p:txBody>
      </p:sp>
      <p:sp>
        <p:nvSpPr>
          <p:cNvPr id="5" name="Content Placeholder 2">
            <a:extLst>
              <a:ext uri="{FF2B5EF4-FFF2-40B4-BE49-F238E27FC236}">
                <a16:creationId xmlns:a16="http://schemas.microsoft.com/office/drawing/2014/main" id="{7B0784EB-F63D-FEF6-440C-603620898C0E}"/>
              </a:ext>
            </a:extLst>
          </p:cNvPr>
          <p:cNvSpPr>
            <a:spLocks noGrp="1"/>
          </p:cNvSpPr>
          <p:nvPr>
            <p:ph idx="1"/>
          </p:nvPr>
        </p:nvSpPr>
        <p:spPr>
          <a:xfrm>
            <a:off x="230736" y="752030"/>
            <a:ext cx="8456064" cy="5520583"/>
          </a:xfrm>
        </p:spPr>
        <p:txBody>
          <a:bodyPr/>
          <a:lstStyle/>
          <a:p>
            <a:pPr>
              <a:spcBef>
                <a:spcPts val="1200"/>
              </a:spcBef>
            </a:pPr>
            <a:r>
              <a:rPr lang="en-US"/>
              <a:t>18 samples from 12 Site Monitoring Areas were collected with no TAL exceedances.</a:t>
            </a:r>
          </a:p>
        </p:txBody>
      </p:sp>
      <p:graphicFrame>
        <p:nvGraphicFramePr>
          <p:cNvPr id="6" name="Table 5">
            <a:extLst>
              <a:ext uri="{FF2B5EF4-FFF2-40B4-BE49-F238E27FC236}">
                <a16:creationId xmlns:a16="http://schemas.microsoft.com/office/drawing/2014/main" id="{29726B01-4EE6-3295-310A-53566D20ED38}"/>
              </a:ext>
            </a:extLst>
          </p:cNvPr>
          <p:cNvGraphicFramePr>
            <a:graphicFrameLocks noGrp="1"/>
          </p:cNvGraphicFramePr>
          <p:nvPr>
            <p:extLst>
              <p:ext uri="{D42A27DB-BD31-4B8C-83A1-F6EECF244321}">
                <p14:modId xmlns:p14="http://schemas.microsoft.com/office/powerpoint/2010/main" val="2535617385"/>
              </p:ext>
            </p:extLst>
          </p:nvPr>
        </p:nvGraphicFramePr>
        <p:xfrm>
          <a:off x="228600" y="1645749"/>
          <a:ext cx="8684664" cy="4352544"/>
        </p:xfrm>
        <a:graphic>
          <a:graphicData uri="http://schemas.openxmlformats.org/drawingml/2006/table">
            <a:tbl>
              <a:tblPr>
                <a:tableStyleId>{5C22544A-7EE6-4342-B048-85BDC9FD1C3A}</a:tableStyleId>
              </a:tblPr>
              <a:tblGrid>
                <a:gridCol w="1885208">
                  <a:extLst>
                    <a:ext uri="{9D8B030D-6E8A-4147-A177-3AD203B41FA5}">
                      <a16:colId xmlns:a16="http://schemas.microsoft.com/office/drawing/2014/main" val="3223761161"/>
                    </a:ext>
                  </a:extLst>
                </a:gridCol>
                <a:gridCol w="6799456">
                  <a:extLst>
                    <a:ext uri="{9D8B030D-6E8A-4147-A177-3AD203B41FA5}">
                      <a16:colId xmlns:a16="http://schemas.microsoft.com/office/drawing/2014/main" val="223531585"/>
                    </a:ext>
                  </a:extLst>
                </a:gridCol>
              </a:tblGrid>
              <a:tr h="182880">
                <a:tc>
                  <a:txBody>
                    <a:bodyPr/>
                    <a:lstStyle/>
                    <a:p>
                      <a:pPr algn="l" fontAlgn="b">
                        <a:buNone/>
                      </a:pPr>
                      <a:r>
                        <a:rPr lang="en-US" sz="1800" b="1" u="none" strike="noStrike">
                          <a:effectLst/>
                          <a:latin typeface="Arial" panose="020B0604020202020204" pitchFamily="34" charset="0"/>
                          <a:cs typeface="Arial" panose="020B0604020202020204" pitchFamily="34" charset="0"/>
                        </a:rPr>
                        <a:t>SMA</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800" b="1" i="0" u="none" strike="noStrike">
                          <a:solidFill>
                            <a:srgbClr val="000000"/>
                          </a:solidFill>
                          <a:effectLst/>
                          <a:latin typeface="Arial" panose="020B0604020202020204" pitchFamily="34" charset="0"/>
                          <a:cs typeface="Arial" panose="020B0604020202020204" pitchFamily="34" charset="0"/>
                        </a:rPr>
                        <a:t>Path Foward</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3358759"/>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2M-SMA-3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800" b="0" i="0" u="none" strike="noStrike">
                          <a:solidFill>
                            <a:srgbClr val="000000"/>
                          </a:solidFill>
                          <a:effectLst/>
                          <a:latin typeface="Arial" panose="020B0604020202020204" pitchFamily="34" charset="0"/>
                          <a:cs typeface="Arial" panose="020B0604020202020204" pitchFamily="34" charset="0"/>
                        </a:rPr>
                        <a:t>Active Monitoring continues</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0525962"/>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CDB-SMA-4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800" b="0" i="0" u="none" strike="noStrike">
                          <a:solidFill>
                            <a:srgbClr val="000000"/>
                          </a:solidFill>
                          <a:effectLst/>
                          <a:latin typeface="Arial" panose="020B0604020202020204" pitchFamily="34" charset="0"/>
                          <a:cs typeface="Arial" panose="020B0604020202020204" pitchFamily="34" charset="0"/>
                        </a:rPr>
                        <a:t>Active Monitoring continues</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338866"/>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CHQ-SMA-2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cs typeface="Arial" panose="020B0604020202020204" pitchFamily="34" charset="0"/>
                        </a:rPr>
                        <a:t>Active Monitoring continues</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2654542"/>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CHQ-SMA-6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cs typeface="Arial" panose="020B0604020202020204" pitchFamily="34" charset="0"/>
                        </a:rPr>
                        <a:t>Active Monitoring continues</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0596937"/>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LA-SMA-4.1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800" b="0" i="0" u="none" strike="noStrike">
                          <a:solidFill>
                            <a:srgbClr val="000000"/>
                          </a:solidFill>
                          <a:effectLst/>
                          <a:latin typeface="Arial" panose="020B0604020202020204" pitchFamily="34" charset="0"/>
                          <a:cs typeface="Arial" panose="020B0604020202020204" pitchFamily="34" charset="0"/>
                        </a:rPr>
                        <a:t>SMA Deletion</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1369369"/>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M-SMA-7.9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800" b="0" i="0" u="none" strike="noStrike">
                          <a:solidFill>
                            <a:srgbClr val="000000"/>
                          </a:solidFill>
                          <a:effectLst/>
                          <a:latin typeface="Arial" panose="020B0604020202020204" pitchFamily="34" charset="0"/>
                          <a:cs typeface="Arial" panose="020B0604020202020204" pitchFamily="34" charset="0"/>
                        </a:rPr>
                        <a:t>This SMA moves from Active Monitoring/Corrective Action status to Corrective Action</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7104931"/>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PJ-SMA-17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800" b="0" i="0" u="none" strike="noStrike">
                          <a:solidFill>
                            <a:srgbClr val="000000"/>
                          </a:solidFill>
                          <a:effectLst/>
                          <a:latin typeface="Arial" panose="020B0604020202020204" pitchFamily="34" charset="0"/>
                          <a:cs typeface="Arial" panose="020B0604020202020204" pitchFamily="34" charset="0"/>
                        </a:rPr>
                        <a:t>Active Monitoring continues</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767436"/>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PJ-SMA-19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800" b="0" i="0" u="none" strike="noStrike">
                          <a:solidFill>
                            <a:srgbClr val="000000"/>
                          </a:solidFill>
                          <a:effectLst/>
                          <a:latin typeface="Arial" panose="020B0604020202020204" pitchFamily="34" charset="0"/>
                          <a:cs typeface="Arial" panose="020B0604020202020204" pitchFamily="34" charset="0"/>
                        </a:rPr>
                        <a:t>Long-Term Stewardship per Permit Part I.C.3.a</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8901609"/>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PJ-SMA-20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800" b="0" i="0" u="none" strike="noStrike">
                          <a:solidFill>
                            <a:srgbClr val="000000"/>
                          </a:solidFill>
                          <a:effectLst/>
                          <a:latin typeface="Arial" panose="020B0604020202020204" pitchFamily="34" charset="0"/>
                          <a:cs typeface="Arial" panose="020B0604020202020204" pitchFamily="34" charset="0"/>
                        </a:rPr>
                        <a:t>Active Monitoring continues</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1904055"/>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P-SMA-0.3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800" b="0" i="0" u="none" strike="noStrike">
                          <a:solidFill>
                            <a:srgbClr val="000000"/>
                          </a:solidFill>
                          <a:effectLst/>
                          <a:latin typeface="Arial" panose="020B0604020202020204" pitchFamily="34" charset="0"/>
                          <a:cs typeface="Arial" panose="020B0604020202020204" pitchFamily="34" charset="0"/>
                        </a:rPr>
                        <a:t>Corrective action will be initiated for PCBs while active monitoring continues for a second sample for hexachlorobenzene</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827843"/>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T-SMA-3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800" b="0" i="0" u="none" strike="noStrike">
                          <a:solidFill>
                            <a:srgbClr val="000000"/>
                          </a:solidFill>
                          <a:effectLst/>
                          <a:latin typeface="Arial" panose="020B0604020202020204" pitchFamily="34" charset="0"/>
                          <a:cs typeface="Arial" panose="020B0604020202020204" pitchFamily="34" charset="0"/>
                        </a:rPr>
                        <a:t>Active Monitoring continues</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650247"/>
                  </a:ext>
                </a:extLst>
              </a:tr>
              <a:tr h="182880">
                <a:tc>
                  <a:txBody>
                    <a:bodyPr/>
                    <a:lstStyle/>
                    <a:p>
                      <a:pPr algn="l" fontAlgn="b">
                        <a:buNone/>
                      </a:pPr>
                      <a:r>
                        <a:rPr lang="en-US" sz="1800" u="none" strike="noStrike">
                          <a:effectLst/>
                          <a:latin typeface="Arial" panose="020B0604020202020204" pitchFamily="34" charset="0"/>
                          <a:cs typeface="Arial" panose="020B0604020202020204" pitchFamily="34" charset="0"/>
                        </a:rPr>
                        <a:t>W-SMA-1.5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800" b="0" i="0" u="none" strike="noStrike">
                          <a:solidFill>
                            <a:srgbClr val="000000"/>
                          </a:solidFill>
                          <a:effectLst/>
                          <a:latin typeface="Arial" panose="020B0604020202020204" pitchFamily="34" charset="0"/>
                          <a:cs typeface="Arial" panose="020B0604020202020204" pitchFamily="34" charset="0"/>
                        </a:rPr>
                        <a:t>Active Monitoring continues</a:t>
                      </a:r>
                    </a:p>
                  </a:txBody>
                  <a:tcPr marL="36576" marR="18288" marT="18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7130161"/>
                  </a:ext>
                </a:extLst>
              </a:tr>
            </a:tbl>
          </a:graphicData>
        </a:graphic>
      </p:graphicFrame>
    </p:spTree>
    <p:extLst>
      <p:ext uri="{BB962C8B-B14F-4D97-AF65-F5344CB8AC3E}">
        <p14:creationId xmlns:p14="http://schemas.microsoft.com/office/powerpoint/2010/main" val="3654793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1D681B-45AF-F8C9-6122-E9FD73895289}"/>
              </a:ext>
            </a:extLst>
          </p:cNvPr>
          <p:cNvSpPr>
            <a:spLocks noGrp="1"/>
          </p:cNvSpPr>
          <p:nvPr>
            <p:ph type="title"/>
          </p:nvPr>
        </p:nvSpPr>
        <p:spPr>
          <a:xfrm>
            <a:off x="228600" y="76200"/>
            <a:ext cx="8428290" cy="522006"/>
          </a:xfrm>
        </p:spPr>
        <p:txBody>
          <a:bodyPr/>
          <a:lstStyle/>
          <a:p>
            <a:r>
              <a:rPr lang="en-US"/>
              <a:t>2025 Success Stories</a:t>
            </a:r>
          </a:p>
        </p:txBody>
      </p:sp>
      <p:sp>
        <p:nvSpPr>
          <p:cNvPr id="5" name="Content Placeholder 2">
            <a:extLst>
              <a:ext uri="{FF2B5EF4-FFF2-40B4-BE49-F238E27FC236}">
                <a16:creationId xmlns:a16="http://schemas.microsoft.com/office/drawing/2014/main" id="{027BC863-CEB5-7712-E683-E3E5773C9512}"/>
              </a:ext>
            </a:extLst>
          </p:cNvPr>
          <p:cNvSpPr>
            <a:spLocks noGrp="1"/>
          </p:cNvSpPr>
          <p:nvPr>
            <p:ph idx="1"/>
          </p:nvPr>
        </p:nvSpPr>
        <p:spPr>
          <a:xfrm>
            <a:off x="230736" y="752030"/>
            <a:ext cx="8456064" cy="5520583"/>
          </a:xfrm>
        </p:spPr>
        <p:txBody>
          <a:bodyPr/>
          <a:lstStyle/>
          <a:p>
            <a:pPr>
              <a:spcBef>
                <a:spcPts val="1200"/>
              </a:spcBef>
            </a:pPr>
            <a:r>
              <a:rPr lang="en-US"/>
              <a:t>Enhanced controls were certified at S-SMA-2 in September 2024. Since then, there have been no PCB Aroclor detections at the associated downstream gaging station (E121).</a:t>
            </a:r>
          </a:p>
        </p:txBody>
      </p:sp>
      <p:pic>
        <p:nvPicPr>
          <p:cNvPr id="6" name="Picture 5" descr="A picture containing outdoor, sky, grass&#10;&#10;AI-generated content may be incorrect.">
            <a:extLst>
              <a:ext uri="{FF2B5EF4-FFF2-40B4-BE49-F238E27FC236}">
                <a16:creationId xmlns:a16="http://schemas.microsoft.com/office/drawing/2014/main" id="{8FCD6D6C-89DA-32D0-5965-77EAABB66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092" y="1837952"/>
            <a:ext cx="5827816" cy="4370863"/>
          </a:xfrm>
          <a:prstGeom prst="rect">
            <a:avLst/>
          </a:prstGeom>
        </p:spPr>
      </p:pic>
      <p:sp>
        <p:nvSpPr>
          <p:cNvPr id="7" name="TextBox 6">
            <a:extLst>
              <a:ext uri="{FF2B5EF4-FFF2-40B4-BE49-F238E27FC236}">
                <a16:creationId xmlns:a16="http://schemas.microsoft.com/office/drawing/2014/main" id="{577F6DDF-82CC-67BF-7897-6463C0BAF5F3}"/>
              </a:ext>
            </a:extLst>
          </p:cNvPr>
          <p:cNvSpPr txBox="1"/>
          <p:nvPr/>
        </p:nvSpPr>
        <p:spPr>
          <a:xfrm>
            <a:off x="2483236" y="6197583"/>
            <a:ext cx="4177527" cy="307777"/>
          </a:xfrm>
          <a:prstGeom prst="rect">
            <a:avLst/>
          </a:prstGeom>
          <a:noFill/>
        </p:spPr>
        <p:txBody>
          <a:bodyPr wrap="square">
            <a:spAutoFit/>
          </a:bodyPr>
          <a:lstStyle/>
          <a:p>
            <a:r>
              <a:rPr lang="en-US" sz="1400" dirty="0"/>
              <a:t>Shotcrete cap S00308060028 at S-SMA-2 in TA-3.</a:t>
            </a:r>
          </a:p>
        </p:txBody>
      </p:sp>
    </p:spTree>
    <p:extLst>
      <p:ext uri="{BB962C8B-B14F-4D97-AF65-F5344CB8AC3E}">
        <p14:creationId xmlns:p14="http://schemas.microsoft.com/office/powerpoint/2010/main" val="366486971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02_Default Design">
  <a:themeElements>
    <a:clrScheme name="N3B Presentation Colors 2025">
      <a:dk1>
        <a:srgbClr val="000000"/>
      </a:dk1>
      <a:lt1>
        <a:srgbClr val="FFFFFF"/>
      </a:lt1>
      <a:dk2>
        <a:srgbClr val="FFFEFC"/>
      </a:dk2>
      <a:lt2>
        <a:srgbClr val="E58249"/>
      </a:lt2>
      <a:accent1>
        <a:srgbClr val="61778C"/>
      </a:accent1>
      <a:accent2>
        <a:srgbClr val="C1CDD9"/>
      </a:accent2>
      <a:accent3>
        <a:srgbClr val="8C816F"/>
      </a:accent3>
      <a:accent4>
        <a:srgbClr val="D9D0C1"/>
      </a:accent4>
      <a:accent5>
        <a:srgbClr val="D6C691"/>
      </a:accent5>
      <a:accent6>
        <a:srgbClr val="F2C879"/>
      </a:accent6>
      <a:hlink>
        <a:srgbClr val="E58249"/>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3B INT Pres Temp STD_2026" id="{2C8C8155-FA25-F64E-BC95-42A598887059}" vid="{6FA76D3D-CF0E-2440-B2E7-232CEDEFA3B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AKrehlik_IP_Presentation_02182026</Template>
  <TotalTime>27</TotalTime>
  <Words>795</Words>
  <Application>Microsoft Office PowerPoint</Application>
  <PresentationFormat>On-screen Show (4:3)</PresentationFormat>
  <Paragraphs>134</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 Narrow</vt:lpstr>
      <vt:lpstr>Arial</vt:lpstr>
      <vt:lpstr>Tahoma</vt:lpstr>
      <vt:lpstr>Wingdings</vt:lpstr>
      <vt:lpstr>02_Default Design</vt:lpstr>
      <vt:lpstr>2025 Individual Permit Monitoring Season Summary</vt:lpstr>
      <vt:lpstr>Presentation Outline</vt:lpstr>
      <vt:lpstr>Individual Permit Summary</vt:lpstr>
      <vt:lpstr>PowerPoint Presentation</vt:lpstr>
      <vt:lpstr>2025 Precipitation and Samples Collected</vt:lpstr>
      <vt:lpstr>2025 Target Action Level (TAL) Exceedances</vt:lpstr>
      <vt:lpstr>2025 Sampling Implementation Plan (SIP)</vt:lpstr>
      <vt:lpstr>2025 Success Stories</vt:lpstr>
      <vt:lpstr>2025 Success Stories</vt:lpstr>
      <vt:lpstr>2025 Success Stories</vt:lpstr>
      <vt:lpstr>2025 Success Stories</vt:lpstr>
      <vt:lpstr>PowerPoint Presentation</vt:lpstr>
    </vt:vector>
  </TitlesOfParts>
  <Company>N3B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Audrey Krehlik</dc:creator>
  <cp:lastModifiedBy>Kristin M. Henderson</cp:lastModifiedBy>
  <cp:revision>9</cp:revision>
  <cp:lastPrinted>2025-04-25T23:50:17Z</cp:lastPrinted>
  <dcterms:created xsi:type="dcterms:W3CDTF">2026-02-18T17:05:53Z</dcterms:created>
  <dcterms:modified xsi:type="dcterms:W3CDTF">2026-03-06T21:59:41Z</dcterms:modified>
</cp:coreProperties>
</file>